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92" r:id="rId3"/>
    <p:sldId id="293" r:id="rId4"/>
    <p:sldId id="277" r:id="rId5"/>
    <p:sldId id="390" r:id="rId6"/>
    <p:sldId id="511" r:id="rId7"/>
    <p:sldId id="512" r:id="rId8"/>
    <p:sldId id="513" r:id="rId9"/>
    <p:sldId id="514" r:id="rId10"/>
    <p:sldId id="283" r:id="rId11"/>
    <p:sldId id="282" r:id="rId12"/>
    <p:sldId id="478" r:id="rId13"/>
    <p:sldId id="479" r:id="rId14"/>
    <p:sldId id="298" r:id="rId15"/>
    <p:sldId id="323" r:id="rId16"/>
    <p:sldId id="348" r:id="rId17"/>
    <p:sldId id="413" r:id="rId18"/>
    <p:sldId id="347" r:id="rId19"/>
    <p:sldId id="515" r:id="rId20"/>
    <p:sldId id="517" r:id="rId21"/>
    <p:sldId id="516" r:id="rId22"/>
    <p:sldId id="455" r:id="rId23"/>
    <p:sldId id="485" r:id="rId24"/>
    <p:sldId id="467" r:id="rId25"/>
    <p:sldId id="316" r:id="rId26"/>
    <p:sldId id="486" r:id="rId27"/>
    <p:sldId id="456" r:id="rId28"/>
    <p:sldId id="458" r:id="rId29"/>
    <p:sldId id="469" r:id="rId30"/>
    <p:sldId id="450" r:id="rId31"/>
    <p:sldId id="487" r:id="rId32"/>
    <p:sldId id="488" r:id="rId33"/>
    <p:sldId id="451" r:id="rId34"/>
    <p:sldId id="495" r:id="rId35"/>
    <p:sldId id="494" r:id="rId36"/>
    <p:sldId id="461" r:id="rId37"/>
    <p:sldId id="496" r:id="rId38"/>
    <p:sldId id="497" r:id="rId39"/>
    <p:sldId id="468" r:id="rId40"/>
    <p:sldId id="462" r:id="rId41"/>
    <p:sldId id="498" r:id="rId42"/>
    <p:sldId id="499" r:id="rId43"/>
    <p:sldId id="522" r:id="rId44"/>
    <p:sldId id="452" r:id="rId45"/>
    <p:sldId id="500" r:id="rId46"/>
    <p:sldId id="501" r:id="rId47"/>
    <p:sldId id="523" r:id="rId48"/>
    <p:sldId id="472" r:id="rId49"/>
    <p:sldId id="502" r:id="rId50"/>
    <p:sldId id="425" r:id="rId51"/>
    <p:sldId id="426" r:id="rId52"/>
    <p:sldId id="428" r:id="rId53"/>
    <p:sldId id="429" r:id="rId54"/>
    <p:sldId id="430" r:id="rId55"/>
    <p:sldId id="524" r:id="rId56"/>
    <p:sldId id="435" r:id="rId57"/>
    <p:sldId id="519" r:id="rId58"/>
    <p:sldId id="520" r:id="rId59"/>
    <p:sldId id="475" r:id="rId60"/>
    <p:sldId id="481" r:id="rId61"/>
    <p:sldId id="440" r:id="rId62"/>
    <p:sldId id="509" r:id="rId63"/>
    <p:sldId id="510" r:id="rId64"/>
    <p:sldId id="471" r:id="rId65"/>
    <p:sldId id="441" r:id="rId66"/>
    <p:sldId id="470" r:id="rId67"/>
    <p:sldId id="442" r:id="rId68"/>
    <p:sldId id="445" r:id="rId69"/>
    <p:sldId id="446" r:id="rId70"/>
    <p:sldId id="447" r:id="rId71"/>
    <p:sldId id="424" r:id="rId72"/>
    <p:sldId id="416" r:id="rId73"/>
    <p:sldId id="506" r:id="rId74"/>
    <p:sldId id="431" r:id="rId75"/>
    <p:sldId id="432" r:id="rId76"/>
    <p:sldId id="433" r:id="rId77"/>
    <p:sldId id="434" r:id="rId78"/>
    <p:sldId id="437" r:id="rId79"/>
    <p:sldId id="476" r:id="rId80"/>
    <p:sldId id="438" r:id="rId81"/>
    <p:sldId id="477" r:id="rId82"/>
    <p:sldId id="436" r:id="rId83"/>
    <p:sldId id="439" r:id="rId84"/>
    <p:sldId id="302" r:id="rId85"/>
    <p:sldId id="335" r:id="rId86"/>
    <p:sldId id="334" r:id="rId87"/>
    <p:sldId id="325" r:id="rId88"/>
    <p:sldId id="285" r:id="rId89"/>
    <p:sldId id="422" r:id="rId90"/>
    <p:sldId id="278" r:id="rId91"/>
    <p:sldId id="276" r:id="rId92"/>
    <p:sldId id="275" r:id="rId93"/>
    <p:sldId id="273" r:id="rId94"/>
    <p:sldId id="491" r:id="rId95"/>
    <p:sldId id="526" r:id="rId96"/>
    <p:sldId id="464" r:id="rId97"/>
    <p:sldId id="525" r:id="rId98"/>
    <p:sldId id="466"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F8C"/>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48"/>
    <p:restoredTop sz="95921"/>
  </p:normalViewPr>
  <p:slideViewPr>
    <p:cSldViewPr snapToGrid="0" snapToObjects="1">
      <p:cViewPr>
        <p:scale>
          <a:sx n="94" d="100"/>
          <a:sy n="94" d="100"/>
        </p:scale>
        <p:origin x="952"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a:t>
            </a:r>
          </a:p>
          <a:p>
            <a:r>
              <a:rPr lang="en-US" dirty="0"/>
              <a:t>Today I will be talking about a set of work that reveals a novel generalization between verbal judgments and perceptual discrimination of 3D space  </a:t>
            </a:r>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work in picture perception have focused on how adjusting global features impacts depth perception. Here however we are interested in sensitivity to depth in a variety of natural scenes.</a:t>
            </a:r>
          </a:p>
          <a:p>
            <a:r>
              <a:rPr lang="en-US" dirty="0"/>
              <a:t>This is our first goal. </a:t>
            </a:r>
          </a:p>
          <a:p>
            <a:endParaRPr lang="en-US" dirty="0"/>
          </a:p>
          <a:p>
            <a:endParaRPr lang="en-US" dirty="0"/>
          </a:p>
          <a:p>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To be able to generalize we need to keep focal length constant </a:t>
            </a:r>
            <a:r>
              <a:rPr lang="en-US" dirty="0">
                <a:sym typeface="Wingdings" pitchFamily="2" charset="2"/>
              </a:rPr>
              <a:t> benefit to our study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 picture perception (unstated assumption) </a:t>
            </a:r>
          </a:p>
          <a:p>
            <a:pPr marL="628650" lvl="1" indent="-171450">
              <a:buFontTx/>
              <a:buChar char="-"/>
            </a:pPr>
            <a:r>
              <a:rPr lang="en-US" dirty="0">
                <a:sym typeface="Wingdings" pitchFamily="2" charset="2"/>
              </a:rPr>
              <a:t>Cues that we use in the real world that operate in pictures </a:t>
            </a:r>
          </a:p>
          <a:p>
            <a:pPr marL="628650" lvl="1" indent="-171450">
              <a:buFontTx/>
              <a:buChar char="-"/>
            </a:pPr>
            <a:r>
              <a:rPr lang="en-US" dirty="0">
                <a:sym typeface="Wingdings" pitchFamily="2" charset="2"/>
              </a:rPr>
              <a:t>Oculomotor cues are flat </a:t>
            </a:r>
          </a:p>
          <a:p>
            <a:pPr marL="628650" lvl="1" indent="-171450">
              <a:buFontTx/>
              <a:buChar char="-"/>
            </a:pPr>
            <a:r>
              <a:rPr lang="en-US" dirty="0">
                <a:sym typeface="Wingdings" pitchFamily="2" charset="2"/>
              </a:rPr>
              <a:t>Pictorial cues are informative, we just don’t know the weighting and the timing </a:t>
            </a:r>
          </a:p>
          <a:p>
            <a:pPr marL="628650" lvl="1" indent="-171450">
              <a:buFontTx/>
              <a:buChar char="-"/>
            </a:pPr>
            <a:endParaRPr lang="en-US" dirty="0">
              <a:sym typeface="Wingdings" pitchFamily="2" charset="2"/>
            </a:endParaRPr>
          </a:p>
          <a:p>
            <a:pPr marL="628650" lvl="1" indent="-171450">
              <a:buFontTx/>
              <a:buChar char="-"/>
            </a:pPr>
            <a:endParaRPr lang="en-US" dirty="0">
              <a:sym typeface="Wingdings" pitchFamily="2" charset="2"/>
            </a:endParaRPr>
          </a:p>
          <a:p>
            <a:pPr marL="171450" lvl="0" indent="-171450">
              <a:buFontTx/>
              <a:buChar char="-"/>
            </a:pPr>
            <a:r>
              <a:rPr lang="en-US" dirty="0">
                <a:sym typeface="Wingdings" pitchFamily="2" charset="2"/>
              </a:rPr>
              <a:t>Lots of heterogeneity in scenes</a:t>
            </a:r>
          </a:p>
          <a:p>
            <a:pPr marL="628650" lvl="1" indent="-171450">
              <a:buFontTx/>
              <a:buChar char="-"/>
            </a:pPr>
            <a:r>
              <a:rPr lang="en-US" dirty="0">
                <a:sym typeface="Wingdings" pitchFamily="2" charset="2"/>
              </a:rPr>
              <a:t>Its not that one cue is likely dominant across all scenes, it’s a distribution </a:t>
            </a:r>
          </a:p>
          <a:p>
            <a:pPr marL="628650" lvl="1" indent="-171450">
              <a:buFontTx/>
              <a:buChar char="-"/>
            </a:pPr>
            <a:r>
              <a:rPr lang="en-US" dirty="0">
                <a:sym typeface="Wingdings" pitchFamily="2" charset="2"/>
              </a:rPr>
              <a:t>Mutually constrained cues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aim is to see how consistent these spatial judgments are across tasks.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30580855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heterogeneity in scenes - this means that it is unlikely that one cue is dominant across all scenes. Not to mention the differences in timing for each cue  Cues are mutually constrained, and in pictures there is the added challenge of not having oculomotor cues. In pictures oculomotor cues return flatness, but we still get a sense of depth from pictures. </a:t>
            </a:r>
          </a:p>
          <a:p>
            <a:endParaRPr lang="en-US" dirty="0"/>
          </a:p>
          <a:p>
            <a:r>
              <a:rPr lang="en-US" dirty="0"/>
              <a:t>Pictorial cues are informative, we just don’t know the weighting and timing. That is our aim 3. </a:t>
            </a:r>
          </a:p>
          <a:p>
            <a:pPr marL="171450" indent="-171450">
              <a:buFontTx/>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a:p>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95966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390499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spatial judgments I am referring to depth perception.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608819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very careful counterbalancing for the trial sequence that each participant saw. </a:t>
            </a:r>
          </a:p>
          <a:p>
            <a:pPr marL="228600" indent="-228600">
              <a:buAutoNum type="arabicPeriod"/>
            </a:pPr>
            <a:r>
              <a:rPr lang="en-US" dirty="0"/>
              <a:t>A </a:t>
            </a:r>
            <a:r>
              <a:rPr lang="en-US" dirty="0" err="1"/>
              <a:t>latin</a:t>
            </a:r>
            <a:r>
              <a:rPr lang="en-US" dirty="0"/>
              <a:t> square method was used to control for trial order effects – this figure give a good quick explanation of it (each color appears in each cell) </a:t>
            </a:r>
          </a:p>
          <a:p>
            <a:pPr marL="685800" lvl="1" indent="-228600">
              <a:buAutoNum type="arabicPeriod"/>
            </a:pPr>
            <a:r>
              <a:rPr lang="en-US" dirty="0"/>
              <a:t>Fun fact this is used in sudoku!</a:t>
            </a:r>
          </a:p>
          <a:p>
            <a:pPr marL="228600" lvl="0" indent="-228600">
              <a:buAutoNum type="arabicPeriod"/>
            </a:pPr>
            <a:r>
              <a:rPr lang="en-US" dirty="0"/>
              <a:t>The range of depth of the targets was balanced across 1m-5m</a:t>
            </a:r>
          </a:p>
          <a:p>
            <a:pPr marL="228600" lvl="0" indent="-228600">
              <a:buAutoNum type="arabicPeriod"/>
            </a:pPr>
            <a:r>
              <a:rPr lang="en-US" dirty="0"/>
              <a:t>There was no image repetition so that participants</a:t>
            </a:r>
          </a:p>
          <a:p>
            <a:endParaRPr lang="en-US" dirty="0"/>
          </a:p>
          <a:p>
            <a:r>
              <a:rPr lang="en-US" dirty="0"/>
              <a:t>This process was particularly important since we are interested in understanding how features in the image drive behavior – so we needed to rule out all other possible factors </a:t>
            </a:r>
          </a:p>
          <a:p>
            <a:endParaRPr lang="en-US" dirty="0"/>
          </a:p>
          <a:p>
            <a:r>
              <a:rPr lang="en-US" dirty="0"/>
              <a:t>https://</a:t>
            </a:r>
            <a:r>
              <a:rPr lang="en-US" dirty="0" err="1"/>
              <a:t>manclswx.com</a:t>
            </a:r>
            <a:r>
              <a:rPr lang="en-US" dirty="0"/>
              <a:t>/talks/latin_squares_2019.html</a:t>
            </a:r>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41121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right to the data </a:t>
            </a:r>
          </a:p>
          <a:p>
            <a:endParaRPr lang="en-US" dirty="0"/>
          </a:p>
          <a:p>
            <a:r>
              <a:rPr lang="en-US" dirty="0"/>
              <a:t>For all of the plots I will be explaining today there is this general format </a:t>
            </a:r>
          </a:p>
          <a:p>
            <a:endParaRPr lang="en-US" dirty="0"/>
          </a:p>
          <a:p>
            <a:r>
              <a:rPr lang="en-US" dirty="0"/>
              <a:t>On the x axis we have actual depth </a:t>
            </a:r>
          </a:p>
          <a:p>
            <a:r>
              <a:rPr lang="en-US" dirty="0"/>
              <a:t>On the y axis we have estimated depth </a:t>
            </a:r>
          </a:p>
          <a:p>
            <a:endParaRPr lang="en-US" dirty="0"/>
          </a:p>
          <a:p>
            <a:r>
              <a:rPr lang="en-US" dirty="0"/>
              <a:t>The dotted line represents what the slope would be if sensitivity was perfect </a:t>
            </a:r>
          </a:p>
          <a:p>
            <a:r>
              <a:rPr lang="en-US" dirty="0"/>
              <a:t>- Remember we are most interested in sensitivity, aka slope, </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651820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point here represents an individual stimulus – that will have 156 data points in each cell after data collection is complete. </a:t>
            </a:r>
          </a:p>
          <a:p>
            <a:endParaRPr lang="en-US" dirty="0"/>
          </a:p>
          <a:p>
            <a:r>
              <a:rPr lang="en-US" dirty="0"/>
              <a:t>At 125 ms you can see that we have a slope of x with an r2 of x</a:t>
            </a:r>
          </a:p>
          <a:p>
            <a:endParaRPr lang="en-US" dirty="0"/>
          </a:p>
          <a:p>
            <a:r>
              <a:rPr lang="en-US" dirty="0"/>
              <a:t>As we increase the viewing duration of the stimulus the slope tends to increase here </a:t>
            </a:r>
          </a:p>
          <a:p>
            <a:endParaRPr lang="en-US" dirty="0"/>
          </a:p>
          <a:p>
            <a:r>
              <a:rPr lang="en-US" dirty="0"/>
              <a:t>We do however see variability in the error bars across durations – and this is due to the fact that duration was manipulated between participants.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192056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linear regressions for each duration together, we see that slope does tend to increase but there is no main effect of duration here .. </a:t>
            </a:r>
          </a:p>
          <a:p>
            <a:endParaRPr lang="en-US" dirty="0"/>
          </a:p>
          <a:p>
            <a:r>
              <a:rPr lang="en-US" dirty="0"/>
              <a:t>This means that at as little as 125 ms people are able to extract enough distance information </a:t>
            </a:r>
          </a:p>
          <a:p>
            <a:endParaRPr lang="en-US" dirty="0"/>
          </a:p>
          <a:p>
            <a:r>
              <a:rPr lang="en-US" dirty="0"/>
              <a:t>Now as I mentioned, there are individual differences here that are especially prominent since each duration had an independent group of participants. </a:t>
            </a:r>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571154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In addition our data exclusion criteria were quite inclusive, such that as much data as possible would be included. This means that the occasional typo by participants is also included.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z-scored to reduce the between subject error </a:t>
            </a:r>
          </a:p>
          <a:p>
            <a:endParaRPr lang="en-US" dirty="0"/>
          </a:p>
          <a:p>
            <a:r>
              <a:rPr lang="en-US" dirty="0"/>
              <a:t>Z score = (</a:t>
            </a:r>
            <a:r>
              <a:rPr lang="en-US" dirty="0" err="1"/>
              <a:t>estim-pmean</a:t>
            </a:r>
            <a:r>
              <a:rPr lang="en-US" dirty="0"/>
              <a:t>)/</a:t>
            </a:r>
            <a:r>
              <a:rPr lang="en-US" dirty="0" err="1"/>
              <a:t>pstd</a:t>
            </a:r>
            <a:r>
              <a:rPr lang="en-US" dirty="0"/>
              <a:t>, this means that for each trial the participants mean was subtracted from their estimate and divided by their standard deviation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 higher variance explained by the linear model</a:t>
            </a:r>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21851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at this all together – we see that slope slightly increases and that r-squared gets higher after 125 </a:t>
            </a:r>
            <a:r>
              <a:rPr lang="en-US" dirty="0" err="1"/>
              <a:t>ms.</a:t>
            </a:r>
            <a:endParaRPr lang="en-US" dirty="0"/>
          </a:p>
          <a:p>
            <a:endParaRPr lang="en-US" dirty="0"/>
          </a:p>
          <a:p>
            <a:r>
              <a:rPr lang="en-US" dirty="0"/>
              <a:t>What interested us the most here was that at as little as 125 ms, people were able to give relatively sensitive depth estimates. </a:t>
            </a:r>
          </a:p>
          <a:p>
            <a:endParaRPr lang="en-US" dirty="0"/>
          </a:p>
          <a:p>
            <a:r>
              <a:rPr lang="en-US" dirty="0"/>
              <a:t>We decided to look into this further by directly comparing the data between durations.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1705339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hand side panel here we have the z-scored estimates at 125 ms and 250 ms plotted against each other. And they are in fact highly related – even though these are independent groups of people. </a:t>
            </a:r>
          </a:p>
          <a:p>
            <a:endParaRPr lang="en-US" dirty="0"/>
          </a:p>
          <a:p>
            <a:r>
              <a:rPr lang="en-US" dirty="0"/>
              <a:t>Looking at this even more closely we plotted the model residuals. The residuals are the difference between the predicted linear model value and the actual mean – these deviations represent the model prediction error </a:t>
            </a:r>
          </a:p>
          <a:p>
            <a:endParaRPr lang="en-US" dirty="0"/>
          </a:p>
          <a:p>
            <a:r>
              <a:rPr lang="en-US" dirty="0"/>
              <a:t>Impressively, we see that the residuals for model at 125 ms and 250 ms are also highly related. This suggests that there are stable and systematic biases for individual stimuli across viewing duration. </a:t>
            </a:r>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195938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next step was to use these exact same stimuli in another spatial task – discrimination – to see if spatial judgments generalize across task. </a:t>
            </a:r>
          </a:p>
          <a:p>
            <a:endParaRPr lang="en-US" dirty="0"/>
          </a:p>
          <a:p>
            <a:r>
              <a:rPr lang="en-US" dirty="0"/>
              <a:t>There has been some great work in the field looking at distance discrimination, like Mary </a:t>
            </a:r>
            <a:r>
              <a:rPr lang="en-US" dirty="0" err="1"/>
              <a:t>Hayhoe’s</a:t>
            </a:r>
            <a:r>
              <a:rPr lang="en-US" dirty="0"/>
              <a:t> work on distance discrimination within outdoor scenes are near to far distances. A lot of this work however has been limited in the number of scenes they sample, and the diversity of the scenes used. </a:t>
            </a:r>
          </a:p>
          <a:p>
            <a:endParaRPr lang="en-US" dirty="0"/>
          </a:p>
          <a:p>
            <a:r>
              <a:rPr lang="en-US" dirty="0"/>
              <a:t> Our study uses the same images from Exp 1, a diverse set of indoor scenes, and tests discrimination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668291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first see a fixation followed by the first scene </a:t>
            </a:r>
          </a:p>
          <a:p>
            <a:r>
              <a:rPr lang="en-US" dirty="0"/>
              <a:t>After a mask and another fixation they see an entirely different scene. </a:t>
            </a:r>
          </a:p>
          <a:p>
            <a:endParaRPr lang="en-US" dirty="0"/>
          </a:p>
          <a:p>
            <a:r>
              <a:rPr lang="en-US" dirty="0"/>
              <a:t>This design is novel in that it forces spatial representations in two separate images. Most discrimination studies place targets at differential locations in the same image – but since we are interested in the biases caused by differential spatial information in scenes we decided to use two different scenes. Given that this is a very different design from prior work, there were no expectations about what distance difference is the threshold of discriminability. </a:t>
            </a:r>
          </a:p>
          <a:p>
            <a:endParaRPr lang="en-US" dirty="0"/>
          </a:p>
          <a:p>
            <a:r>
              <a:rPr lang="en-US" dirty="0"/>
              <a:t>Subjects had to respond which target was closer to them, and again duration was manipulated between subjects.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1909990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x axis we have the depth difference, as defined by the Kinect and on the y axis we have proportion correct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1309153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data at 1000 ms, and as you can see there are a lot of trials below chance. The slope is relatively low with a low r-squared. Although there is a significant relationship between </a:t>
            </a:r>
            <a:r>
              <a:rPr lang="en-US" dirty="0" err="1"/>
              <a:t>kienct</a:t>
            </a:r>
            <a:r>
              <a:rPr lang="en-US" dirty="0"/>
              <a:t> depth difference and PC, clearly it is not a good regressor.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18304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look at the other durations – we see similar patterns. </a:t>
            </a:r>
          </a:p>
          <a:p>
            <a:endParaRPr lang="en-US" dirty="0"/>
          </a:p>
          <a:p>
            <a:r>
              <a:rPr lang="en-US" dirty="0"/>
              <a:t>Now if we step back and think about a ground truth depth map – at really large depth differences we would expect to see almost ceiling accuracy since the difference should be really stark. Here however we are using smaller indoor scenes. </a:t>
            </a:r>
          </a:p>
          <a:p>
            <a:endParaRPr lang="en-US" dirty="0"/>
          </a:p>
          <a:p>
            <a:r>
              <a:rPr lang="en-US" dirty="0"/>
              <a:t>At this smaller scale, it is possible that experience and expectation related to the semantics of the scene shift our depth map away from the Kinect depth map. For this reason we decided to look at discrimination performance relative to independent verbal estimates of depth in the same stimuli.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641389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here is – how predictable is discrimination performance from independent verbal judgments? </a:t>
            </a:r>
          </a:p>
          <a:p>
            <a:endParaRPr lang="en-US" dirty="0"/>
          </a:p>
          <a:p>
            <a:r>
              <a:rPr lang="en-US" dirty="0"/>
              <a:t>To step through the process</a:t>
            </a:r>
          </a:p>
          <a:p>
            <a:pPr marL="171450" indent="-171450">
              <a:buFontTx/>
              <a:buChar char="-"/>
            </a:pPr>
            <a:r>
              <a:rPr lang="en-US" dirty="0"/>
              <a:t>For each discrimination trial we take a look at the verbal estimates given in experiment 1 (independent groups of people) </a:t>
            </a:r>
          </a:p>
          <a:p>
            <a:pPr marL="171450" indent="-171450">
              <a:buFontTx/>
              <a:buChar char="-"/>
            </a:pPr>
            <a:endParaRPr lang="en-US" dirty="0"/>
          </a:p>
          <a:p>
            <a:pPr marL="171450" indent="-171450">
              <a:buFontTx/>
              <a:buChar char="-"/>
            </a:pPr>
            <a:r>
              <a:rPr lang="en-US" dirty="0"/>
              <a:t>On the left here we have a distribution of estimates for stim0 with the average depth estimate labeled in place and the </a:t>
            </a:r>
            <a:r>
              <a:rPr lang="en-US" dirty="0" err="1"/>
              <a:t>kienct</a:t>
            </a:r>
            <a:r>
              <a:rPr lang="en-US" dirty="0"/>
              <a:t> depth in red </a:t>
            </a:r>
          </a:p>
          <a:p>
            <a:pPr marL="171450" indent="-171450">
              <a:buFontTx/>
              <a:buChar char="-"/>
            </a:pPr>
            <a:r>
              <a:rPr lang="en-US" dirty="0"/>
              <a:t>Asked the question which target was closer, going off of the VE data the answer is stim 0</a:t>
            </a:r>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2184267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this for every single trial in the discrimination data </a:t>
            </a:r>
          </a:p>
          <a:p>
            <a:endParaRPr lang="en-US" dirty="0"/>
          </a:p>
          <a:p>
            <a:r>
              <a:rPr lang="en-US" dirty="0"/>
              <a:t>Take the abs value of the difference between the average z scored estimates for each image </a:t>
            </a:r>
          </a:p>
          <a:p>
            <a:endParaRPr lang="en-US" dirty="0"/>
          </a:p>
          <a:p>
            <a:r>
              <a:rPr lang="en-US" dirty="0"/>
              <a:t>This ‘answer key’ is then used against the discrimination data to derive percent correct </a:t>
            </a:r>
          </a:p>
          <a:p>
            <a:r>
              <a:rPr lang="en-US" dirty="0"/>
              <a:t> In this example we can see that at 250 ms, the accuracy is quite high for this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24684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step through the data by duration </a:t>
            </a:r>
          </a:p>
          <a:p>
            <a:endParaRPr lang="en-US" dirty="0"/>
          </a:p>
          <a:p>
            <a:r>
              <a:rPr lang="en-US" dirty="0"/>
              <a:t>Lets start with 125 ms</a:t>
            </a:r>
          </a:p>
          <a:p>
            <a:r>
              <a:rPr lang="en-US" dirty="0"/>
              <a:t>We see that as the verbal estimate difference increases as does PC </a:t>
            </a:r>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1706875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gets stronger as the viewing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52739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see a main effect of duration on accuracy </a:t>
            </a:r>
          </a:p>
          <a:p>
            <a:endParaRPr lang="en-US" dirty="0"/>
          </a:p>
          <a:p>
            <a:r>
              <a:rPr lang="en-US" dirty="0"/>
              <a:t>With significant pairwise comparisons </a:t>
            </a:r>
          </a:p>
          <a:p>
            <a:endParaRPr lang="en-US" dirty="0"/>
          </a:p>
          <a:p>
            <a:r>
              <a:rPr lang="en-US" dirty="0"/>
              <a:t>This suggests that more viewing time helps participants build up their spatial representation of both scenes in the trial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31706263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RT, and saw that as the VE estimate diff decreases participants responded quicker, which is in line with our predictions </a:t>
            </a:r>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3294116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duration increases people get faster overall, and the variance explained increases as well.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106111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792658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variability and stronger relationship as duration increases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180695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relationship between VE and Discrimination in independent groups of people led us to ask – how generalizable are spatial judgments?</a:t>
            </a:r>
          </a:p>
          <a:p>
            <a:endParaRPr lang="en-US" dirty="0"/>
          </a:p>
          <a:p>
            <a:r>
              <a:rPr lang="en-US" dirty="0"/>
              <a:t>Here we have a matrix crossing TASK, DURATION, and OUTCOME so we can assess the relationship between all these conditions. In order to best understand the reliability of this data however we decided to split the data many times in each of these cells. </a:t>
            </a:r>
          </a:p>
          <a:p>
            <a:endParaRPr lang="en-US" dirty="0"/>
          </a:p>
          <a:p>
            <a:r>
              <a:rPr lang="en-US" dirty="0"/>
              <a:t>The data in each cell was randomly split in half many times, and we generated a correlation matrix for each split.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3421016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the average correlation across all those splits. </a:t>
            </a:r>
          </a:p>
          <a:p>
            <a:endParaRPr lang="en-US" dirty="0"/>
          </a:p>
          <a:p>
            <a:r>
              <a:rPr lang="en-US" dirty="0"/>
              <a:t>Here we have recovered the diagonal so we can assess the reliability within a certain cell </a:t>
            </a:r>
          </a:p>
          <a:p>
            <a:endParaRPr lang="en-US" dirty="0"/>
          </a:p>
          <a:p>
            <a:r>
              <a:rPr lang="en-US" dirty="0" err="1"/>
              <a:t>Theres</a:t>
            </a:r>
            <a:r>
              <a:rPr lang="en-US" dirty="0"/>
              <a:t> a lot of </a:t>
            </a:r>
            <a:r>
              <a:rPr lang="en-US" dirty="0" err="1"/>
              <a:t>informatin</a:t>
            </a:r>
            <a:r>
              <a:rPr lang="en-US" dirty="0"/>
              <a:t> here so lets step through some of the most prominent effects – all cells with a </a:t>
            </a:r>
            <a:r>
              <a:rPr lang="en-US" dirty="0" err="1"/>
              <a:t>corr</a:t>
            </a:r>
            <a:r>
              <a:rPr lang="en-US" dirty="0"/>
              <a:t> above 0.157 are significant </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873572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46</a:t>
            </a:fld>
            <a:endParaRPr lang="en-US"/>
          </a:p>
        </p:txBody>
      </p:sp>
    </p:spTree>
    <p:extLst>
      <p:ext uri="{BB962C8B-B14F-4D97-AF65-F5344CB8AC3E}">
        <p14:creationId xmlns:p14="http://schemas.microsoft.com/office/powerpoint/2010/main" val="28890407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here on how accuracy and response time within the discrimination experiment change as viewing duration increases. </a:t>
            </a:r>
          </a:p>
          <a:p>
            <a:endParaRPr lang="en-US" dirty="0"/>
          </a:p>
          <a:p>
            <a:r>
              <a:rPr lang="en-US" dirty="0"/>
              <a:t>We see that as viewing duration increases the red gradient gets stronger – meaning the relationship between the split data increases. There is a stronger more reliable signal as viewing duration increases</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15881741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take a look at accuracy between tasks, we see that PC at VE is significantly correlated with PC at </a:t>
            </a:r>
            <a:r>
              <a:rPr lang="en-US" dirty="0" err="1"/>
              <a:t>Discrim</a:t>
            </a:r>
            <a:r>
              <a:rPr lang="en-US" dirty="0"/>
              <a:t> across all combinations of durations </a:t>
            </a:r>
          </a:p>
          <a:p>
            <a:endParaRPr lang="en-US" dirty="0"/>
          </a:p>
          <a:p>
            <a:r>
              <a:rPr lang="en-US" dirty="0"/>
              <a:t>- Despite vastly different task demands, we see that there are systematic deviations in accuracy driven by the stimuli</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1788343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if we take a look at the data BETWEEN tasks and BETWEEN outcome measures </a:t>
            </a:r>
            <a:r>
              <a:rPr lang="en-US" dirty="0">
                <a:sym typeface="Wingdings" pitchFamily="2" charset="2"/>
              </a:rPr>
              <a:t> we see that at 250 ms and above, RT from discrimination can significantly predict accuracy in VE.</a:t>
            </a:r>
          </a:p>
          <a:p>
            <a:endParaRPr lang="en-US" dirty="0">
              <a:sym typeface="Wingdings" pitchFamily="2" charset="2"/>
            </a:endParaRPr>
          </a:p>
          <a:p>
            <a:r>
              <a:rPr lang="en-US" dirty="0">
                <a:sym typeface="Wingdings" pitchFamily="2" charset="2"/>
              </a:rPr>
              <a:t>The design of these experiments is such that the only thing in common between these task is the stimuli. These strong relationships between tasks and duration and outcome are a product of this stimulus-driven signal. </a:t>
            </a:r>
          </a:p>
          <a:p>
            <a:endParaRPr lang="en-US" dirty="0">
              <a:sym typeface="Wingdings" pitchFamily="2" charset="2"/>
            </a:endParaRPr>
          </a:p>
          <a:p>
            <a:r>
              <a:rPr lang="en-US" dirty="0">
                <a:sym typeface="Wingdings" pitchFamily="2" charset="2"/>
              </a:rPr>
              <a:t>This is the next avenue for us to investigate – what precisely within the images is driving these effects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41773158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544224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21762402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2241146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52</a:t>
            </a:fld>
            <a:endParaRPr lang="en-US"/>
          </a:p>
        </p:txBody>
      </p:sp>
    </p:spTree>
    <p:extLst>
      <p:ext uri="{BB962C8B-B14F-4D97-AF65-F5344CB8AC3E}">
        <p14:creationId xmlns:p14="http://schemas.microsoft.com/office/powerpoint/2010/main" val="1186704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043132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7822689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1304463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38205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1719287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58</a:t>
            </a:fld>
            <a:endParaRPr lang="en-US"/>
          </a:p>
        </p:txBody>
      </p:sp>
    </p:spTree>
    <p:extLst>
      <p:ext uri="{BB962C8B-B14F-4D97-AF65-F5344CB8AC3E}">
        <p14:creationId xmlns:p14="http://schemas.microsoft.com/office/powerpoint/2010/main" val="18518022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a:p>
            <a:endParaRPr lang="en-US" dirty="0"/>
          </a:p>
          <a:p>
            <a:endParaRPr lang="en-US" dirty="0"/>
          </a:p>
          <a:p>
            <a:r>
              <a:rPr lang="en-US" dirty="0"/>
              <a:t>Objects tend to have a canonical size </a:t>
            </a:r>
          </a:p>
          <a:p>
            <a:r>
              <a:rPr lang="en-US" dirty="0"/>
              <a:t>We are working to create a database of size </a:t>
            </a:r>
          </a:p>
          <a:p>
            <a:endParaRPr lang="en-US" dirty="0"/>
          </a:p>
          <a:p>
            <a:r>
              <a:rPr lang="en-US" dirty="0"/>
              <a:t>Use size of objects to calibrate spatial layout of the environment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4116419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emphasize the importance of these cues, consider this question – how far away is the hill behind the astronaut? </a:t>
            </a:r>
          </a:p>
          <a:p>
            <a:endParaRPr lang="en-US" dirty="0"/>
          </a:p>
          <a:p>
            <a:r>
              <a:rPr lang="en-US" dirty="0"/>
              <a:t>There are a lot of factors working against you when I pose this question </a:t>
            </a:r>
          </a:p>
          <a:p>
            <a:pPr marL="228600" indent="-228600">
              <a:buAutoNum type="arabicPeriod"/>
            </a:pPr>
            <a:r>
              <a:rPr lang="en-US" dirty="0"/>
              <a:t>This is a picture so oculomotor cues are returning flatness, they are essentially uninformative </a:t>
            </a:r>
          </a:p>
          <a:p>
            <a:pPr marL="228600" indent="-228600">
              <a:buAutoNum type="arabicPeriod"/>
            </a:pPr>
            <a:r>
              <a:rPr lang="en-US" dirty="0"/>
              <a:t>So you are forced to rely only on pictorial cues – unfortunately there is very little familiar size information, making it very hard to estimate depth </a:t>
            </a:r>
          </a:p>
          <a:p>
            <a:endParaRPr lang="en-US" dirty="0"/>
          </a:p>
          <a:p>
            <a:r>
              <a:rPr lang="en-US" dirty="0"/>
              <a:t>Hill on background is miles away, but its very hard to tell that given the information you have from pictorial cues. </a:t>
            </a:r>
          </a:p>
          <a:p>
            <a:endParaRPr lang="en-US" dirty="0"/>
          </a:p>
          <a:p>
            <a:r>
              <a:rPr lang="en-US" dirty="0"/>
              <a:t>All this to say – the errors or biases we may have when we encounter scenes are at the crux of our understanding of human depth perception. This is why quantifying the information in a given scene is very important. Particularly in pictures of real world scenes that we navigate in and interact with on a day to day basis.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350411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245760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28137402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3791636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computer models that are able to generate accurate depth maps – but it would be amazing if we could develop a model that represents human spatial perception, including our biases so that we can predict error </a:t>
            </a: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42512214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Fechner </a:t>
            </a:r>
          </a:p>
          <a:p>
            <a:endParaRPr lang="en-US" dirty="0"/>
          </a:p>
          <a:p>
            <a:endParaRPr lang="en-US" dirty="0"/>
          </a:p>
          <a:p>
            <a:r>
              <a:rPr lang="en-US" dirty="0"/>
              <a:t>height </a:t>
            </a:r>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1774860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19338192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11929339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 confound</a:t>
            </a:r>
          </a:p>
          <a:p>
            <a:pPr marL="171450" indent="-171450">
              <a:buFontTx/>
              <a:buChar char="-"/>
            </a:pPr>
            <a:r>
              <a:rPr lang="en-US" dirty="0"/>
              <a:t>Understanding of computerized distance </a:t>
            </a:r>
          </a:p>
          <a:p>
            <a:pPr marL="628650" lvl="1" indent="-171450">
              <a:buFontTx/>
              <a:buChar char="-"/>
            </a:pPr>
            <a:r>
              <a:rPr lang="en-US" dirty="0"/>
              <a:t>Men tend to play more video games </a:t>
            </a:r>
          </a:p>
          <a:p>
            <a:pPr marL="171450" indent="-171450">
              <a:buFontTx/>
              <a:buChar char="-"/>
            </a:pPr>
            <a:r>
              <a:rPr lang="en-US" dirty="0"/>
              <a:t>Experience </a:t>
            </a:r>
          </a:p>
          <a:p>
            <a:pPr marL="171450" indent="-171450">
              <a:buFontTx/>
              <a:buChar char="-"/>
            </a:pPr>
            <a:r>
              <a:rPr lang="en-US" dirty="0"/>
              <a:t>Video game experience survey </a:t>
            </a:r>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16232141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3794817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16821150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421199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18396941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38358031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174525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283412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the two images </a:t>
            </a:r>
          </a:p>
          <a:p>
            <a:endParaRPr lang="en-US" dirty="0"/>
          </a:p>
          <a:p>
            <a:r>
              <a:rPr lang="en-US" dirty="0"/>
              <a:t>Red polygon visible ground plane </a:t>
            </a:r>
          </a:p>
          <a:p>
            <a:endParaRPr lang="en-US" dirty="0"/>
          </a:p>
          <a:p>
            <a:r>
              <a:rPr lang="en-US" dirty="0"/>
              <a:t>Justify why we need to look at visible and inferred ground plane </a:t>
            </a:r>
          </a:p>
          <a:p>
            <a:pPr marL="171450" indent="-171450">
              <a:buFontTx/>
              <a:buChar char="-"/>
            </a:pPr>
            <a:r>
              <a:rPr lang="en-US" dirty="0"/>
              <a:t>Each could contribute an individual signal </a:t>
            </a:r>
          </a:p>
          <a:p>
            <a:pPr marL="171450" indent="-171450">
              <a:buFontTx/>
              <a:buChar char="-"/>
            </a:pPr>
            <a:endParaRPr lang="en-US" dirty="0"/>
          </a:p>
          <a:p>
            <a:pPr marL="171450" indent="-171450">
              <a:buFontTx/>
              <a:buChar char="-"/>
            </a:pPr>
            <a:endParaRPr lang="en-US" dirty="0"/>
          </a:p>
          <a:p>
            <a:pPr marL="171450" indent="-171450">
              <a:buFontTx/>
              <a:buChar char="-"/>
            </a:pPr>
            <a:r>
              <a:rPr lang="en-US" dirty="0"/>
              <a:t>Angular declination adjusted by the height of the surface(object) above the ground plane </a:t>
            </a:r>
          </a:p>
          <a:p>
            <a:pPr marL="628650" lvl="1" indent="-171450">
              <a:buFontTx/>
              <a:buChar char="-"/>
            </a:pPr>
            <a:r>
              <a:rPr lang="en-US" dirty="0"/>
              <a:t>Role of surfaces (Gibson) </a:t>
            </a:r>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36043219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to end</a:t>
            </a:r>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32479932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80</a:t>
            </a:fld>
            <a:endParaRPr lang="en-US"/>
          </a:p>
        </p:txBody>
      </p:sp>
    </p:spTree>
    <p:extLst>
      <p:ext uri="{BB962C8B-B14F-4D97-AF65-F5344CB8AC3E}">
        <p14:creationId xmlns:p14="http://schemas.microsoft.com/office/powerpoint/2010/main" val="10398935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Move to archive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81</a:t>
            </a:fld>
            <a:endParaRPr lang="en-US"/>
          </a:p>
        </p:txBody>
      </p:sp>
    </p:spTree>
    <p:extLst>
      <p:ext uri="{BB962C8B-B14F-4D97-AF65-F5344CB8AC3E}">
        <p14:creationId xmlns:p14="http://schemas.microsoft.com/office/powerpoint/2010/main" val="37374194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82</a:t>
            </a:fld>
            <a:endParaRPr lang="en-US"/>
          </a:p>
        </p:txBody>
      </p:sp>
    </p:spTree>
    <p:extLst>
      <p:ext uri="{BB962C8B-B14F-4D97-AF65-F5344CB8AC3E}">
        <p14:creationId xmlns:p14="http://schemas.microsoft.com/office/powerpoint/2010/main" val="17395912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3908498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84</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13320988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85</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86</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87</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90</a:t>
            </a:fld>
            <a:endParaRPr lang="en-US"/>
          </a:p>
        </p:txBody>
      </p:sp>
    </p:spTree>
    <p:extLst>
      <p:ext uri="{BB962C8B-B14F-4D97-AF65-F5344CB8AC3E}">
        <p14:creationId xmlns:p14="http://schemas.microsoft.com/office/powerpoint/2010/main" val="5659170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626896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92</a:t>
            </a:fld>
            <a:endParaRPr lang="en-US"/>
          </a:p>
        </p:txBody>
      </p:sp>
    </p:spTree>
    <p:extLst>
      <p:ext uri="{BB962C8B-B14F-4D97-AF65-F5344CB8AC3E}">
        <p14:creationId xmlns:p14="http://schemas.microsoft.com/office/powerpoint/2010/main" val="8798018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93</a:t>
            </a:fld>
            <a:endParaRPr lang="en-US"/>
          </a:p>
        </p:txBody>
      </p:sp>
    </p:spTree>
    <p:extLst>
      <p:ext uri="{BB962C8B-B14F-4D97-AF65-F5344CB8AC3E}">
        <p14:creationId xmlns:p14="http://schemas.microsoft.com/office/powerpoint/2010/main" val="19733293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2458444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REMAKE THIS PLOT WITH UPDATED DATA</a:t>
            </a:r>
          </a:p>
        </p:txBody>
      </p:sp>
      <p:sp>
        <p:nvSpPr>
          <p:cNvPr id="4" name="Slide Number Placeholder 3"/>
          <p:cNvSpPr>
            <a:spLocks noGrp="1"/>
          </p:cNvSpPr>
          <p:nvPr>
            <p:ph type="sldNum" sz="quarter" idx="5"/>
          </p:nvPr>
        </p:nvSpPr>
        <p:spPr/>
        <p:txBody>
          <a:bodyPr/>
          <a:lstStyle/>
          <a:p>
            <a:fld id="{BE54D3F9-1471-384F-80A3-73EE4297A39C}" type="slidenum">
              <a:rPr lang="en-US" smtClean="0"/>
              <a:t>95</a:t>
            </a:fld>
            <a:endParaRPr lang="en-US"/>
          </a:p>
        </p:txBody>
      </p:sp>
    </p:spTree>
    <p:extLst>
      <p:ext uri="{BB962C8B-B14F-4D97-AF65-F5344CB8AC3E}">
        <p14:creationId xmlns:p14="http://schemas.microsoft.com/office/powerpoint/2010/main" val="372338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4750433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a:t>
            </a:r>
          </a:p>
        </p:txBody>
      </p:sp>
      <p:sp>
        <p:nvSpPr>
          <p:cNvPr id="4" name="Slide Number Placeholder 3"/>
          <p:cNvSpPr>
            <a:spLocks noGrp="1"/>
          </p:cNvSpPr>
          <p:nvPr>
            <p:ph type="sldNum" sz="quarter" idx="5"/>
          </p:nvPr>
        </p:nvSpPr>
        <p:spPr/>
        <p:txBody>
          <a:bodyPr/>
          <a:lstStyle/>
          <a:p>
            <a:fld id="{BE54D3F9-1471-384F-80A3-73EE4297A39C}" type="slidenum">
              <a:rPr lang="en-US" smtClean="0"/>
              <a:t>97</a:t>
            </a:fld>
            <a:endParaRPr lang="en-US"/>
          </a:p>
        </p:txBody>
      </p:sp>
    </p:spTree>
    <p:extLst>
      <p:ext uri="{BB962C8B-B14F-4D97-AF65-F5344CB8AC3E}">
        <p14:creationId xmlns:p14="http://schemas.microsoft.com/office/powerpoint/2010/main" val="4173103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10/24/22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10/24/22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10/24/22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10/24/22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10/24/22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10/24/22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10/24/22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10/24/22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10/24/22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10/24/22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10/24/22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10/24/22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7.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1.jp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tiff"/><Relationship Id="rId4" Type="http://schemas.openxmlformats.org/officeDocument/2006/relationships/image" Target="../media/image85.tif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jp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77.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8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660.png"/></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8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15.png"/><Relationship Id="rId7" Type="http://schemas.openxmlformats.org/officeDocument/2006/relationships/image" Target="../media/image44.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117.png"/><Relationship Id="rId4" Type="http://schemas.openxmlformats.org/officeDocument/2006/relationships/image" Target="../media/image116.png"/></Relationships>
</file>

<file path=ppt/slides/_rels/slide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947853" y="1293338"/>
            <a:ext cx="10214517" cy="3274592"/>
          </a:xfrm>
        </p:spPr>
        <p:txBody>
          <a:bodyPr anchor="ctr">
            <a:normAutofit/>
          </a:bodyPr>
          <a:lstStyle/>
          <a:p>
            <a:r>
              <a:rPr lang="en-US" sz="5600" dirty="0"/>
              <a:t>A Novel Generalization between Spatial Judgments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solidFill>
                  <a:schemeClr val="bg1"/>
                </a:solidFill>
              </a:rPr>
              <a:t>How generalizable is distance sensitivity for individual scenes </a:t>
            </a:r>
            <a:r>
              <a:rPr lang="en-US" sz="2400" i="1" dirty="0">
                <a:solidFill>
                  <a:schemeClr val="bg1"/>
                </a:solidFill>
              </a:rPr>
              <a:t>across</a:t>
            </a:r>
            <a:r>
              <a:rPr lang="en-US" sz="2400" dirty="0">
                <a:solidFill>
                  <a:schemeClr val="bg1"/>
                </a:solidFill>
              </a:rPr>
              <a:t> spatial tasks? </a:t>
            </a:r>
            <a:endParaRPr lang="en-US" sz="2000" dirty="0">
              <a:solidFill>
                <a:schemeClr val="bg1"/>
              </a:solidFill>
            </a:endParaRPr>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solidFill>
                  <a:schemeClr val="bg1"/>
                </a:solidFill>
              </a:rPr>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202112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16857" y="160014"/>
            <a:ext cx="11553580" cy="1078424"/>
          </a:xfrm>
        </p:spPr>
        <p:txBody>
          <a:bodyPr>
            <a:normAutofit/>
          </a:bodyPr>
          <a:lstStyle/>
          <a:p>
            <a:pPr algn="ctr"/>
            <a:r>
              <a:rPr lang="en-US" dirty="0"/>
              <a:t>Spatial Information Processing in Pictured Scenes</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321563" y="1037450"/>
            <a:ext cx="11553580" cy="2986549"/>
          </a:xfrm>
        </p:spPr>
        <p:txBody>
          <a:bodyPr anchor="ctr">
            <a:normAutofit/>
          </a:bodyPr>
          <a:lstStyle/>
          <a:p>
            <a:pPr marL="514350" indent="-514350">
              <a:lnSpc>
                <a:spcPct val="150000"/>
              </a:lnSpc>
              <a:buAutoNum type="arabicPeriod"/>
            </a:pPr>
            <a:r>
              <a:rPr lang="en-US" sz="2400" dirty="0"/>
              <a:t>What does sensitivity to distance look like in pictured scenes? </a:t>
            </a:r>
          </a:p>
          <a:p>
            <a:pPr marL="514350" indent="-514350">
              <a:lnSpc>
                <a:spcPct val="150000"/>
              </a:lnSpc>
              <a:buAutoNum type="arabicPeriod"/>
            </a:pPr>
            <a:r>
              <a:rPr lang="en-US" sz="2400" dirty="0"/>
              <a:t>How consistent are spatial judgments in pictured scenes across tasks? </a:t>
            </a:r>
            <a:endParaRPr lang="en-US" sz="2000" dirty="0"/>
          </a:p>
          <a:p>
            <a:pPr marL="514350" indent="-514350">
              <a:lnSpc>
                <a:spcPct val="150000"/>
              </a:lnSpc>
              <a:buAutoNum type="arabicPeriod"/>
            </a:pPr>
            <a:r>
              <a:rPr lang="en-US" sz="2400" dirty="0"/>
              <a:t>What is the relative utility of depth cues in pictured scenes? </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4A4E656-0F66-1043-A704-544B77D07696}"/>
              </a:ext>
            </a:extLst>
          </p:cNvPr>
          <p:cNvPicPr>
            <a:picLocks noChangeAspect="1"/>
          </p:cNvPicPr>
          <p:nvPr/>
        </p:nvPicPr>
        <p:blipFill>
          <a:blip r:embed="rId3"/>
          <a:stretch>
            <a:fillRect/>
          </a:stretch>
        </p:blipFill>
        <p:spPr>
          <a:xfrm>
            <a:off x="10096249" y="6218618"/>
            <a:ext cx="2095751" cy="639382"/>
          </a:xfrm>
          <a:prstGeom prst="rect">
            <a:avLst/>
          </a:prstGeom>
        </p:spPr>
      </p:pic>
    </p:spTree>
    <p:extLst>
      <p:ext uri="{BB962C8B-B14F-4D97-AF65-F5344CB8AC3E}">
        <p14:creationId xmlns:p14="http://schemas.microsoft.com/office/powerpoint/2010/main" val="420448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390887"/>
            <a:ext cx="9091246" cy="1974246"/>
          </a:xfrm>
        </p:spPr>
        <p:txBody>
          <a:bodyPr>
            <a:normAutofit/>
          </a:bodyPr>
          <a:lstStyle/>
          <a:p>
            <a:pPr marL="0" indent="0">
              <a:buNone/>
            </a:pPr>
            <a:r>
              <a:rPr lang="en-US" dirty="0"/>
              <a:t>Verbal Estimates of Egocentric Distance in Pictured Scenes </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pic>
        <p:nvPicPr>
          <p:cNvPr id="6" name="Picture 5">
            <a:extLst>
              <a:ext uri="{FF2B5EF4-FFF2-40B4-BE49-F238E27FC236}">
                <a16:creationId xmlns:a16="http://schemas.microsoft.com/office/drawing/2014/main" id="{391278EA-61E0-D340-8A8B-39EF45C0120B}"/>
              </a:ext>
            </a:extLst>
          </p:cNvPr>
          <p:cNvPicPr>
            <a:picLocks noChangeAspect="1"/>
          </p:cNvPicPr>
          <p:nvPr/>
        </p:nvPicPr>
        <p:blipFill>
          <a:blip r:embed="rId3"/>
          <a:stretch>
            <a:fillRect/>
          </a:stretch>
        </p:blipFill>
        <p:spPr>
          <a:xfrm>
            <a:off x="10017786" y="0"/>
            <a:ext cx="2095751" cy="639382"/>
          </a:xfrm>
          <a:prstGeom prst="rect">
            <a:avLst/>
          </a:prstGeom>
        </p:spPr>
      </p:pic>
      <p:pic>
        <p:nvPicPr>
          <p:cNvPr id="8" name="Picture 7">
            <a:extLst>
              <a:ext uri="{FF2B5EF4-FFF2-40B4-BE49-F238E27FC236}">
                <a16:creationId xmlns:a16="http://schemas.microsoft.com/office/drawing/2014/main" id="{FDFB7EDA-0CD2-2E4C-ACC9-49E8AD0919AE}"/>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4" name="Picture 3">
            <a:extLst>
              <a:ext uri="{FF2B5EF4-FFF2-40B4-BE49-F238E27FC236}">
                <a16:creationId xmlns:a16="http://schemas.microsoft.com/office/drawing/2014/main" id="{2A3F8724-6EB8-154E-9C40-C9144EA8FBDF}"/>
              </a:ext>
            </a:extLst>
          </p:cNvPr>
          <p:cNvPicPr>
            <a:picLocks noChangeAspect="1"/>
          </p:cNvPicPr>
          <p:nvPr/>
        </p:nvPicPr>
        <p:blipFill>
          <a:blip r:embed="rId5"/>
          <a:stretch>
            <a:fillRect/>
          </a:stretch>
        </p:blipFill>
        <p:spPr>
          <a:xfrm>
            <a:off x="522437" y="1007337"/>
            <a:ext cx="9914089" cy="4523581"/>
          </a:xfrm>
          <a:prstGeom prst="rect">
            <a:avLst/>
          </a:prstGeom>
        </p:spPr>
      </p:pic>
      <p:sp>
        <p:nvSpPr>
          <p:cNvPr id="10" name="Content Placeholder 2">
            <a:extLst>
              <a:ext uri="{FF2B5EF4-FFF2-40B4-BE49-F238E27FC236}">
                <a16:creationId xmlns:a16="http://schemas.microsoft.com/office/drawing/2014/main" id="{48377978-BAAA-9542-ADA6-973765AF5A1F}"/>
              </a:ext>
            </a:extLst>
          </p:cNvPr>
          <p:cNvSpPr txBox="1">
            <a:spLocks/>
          </p:cNvSpPr>
          <p:nvPr/>
        </p:nvSpPr>
        <p:spPr>
          <a:xfrm>
            <a:off x="522437" y="5761810"/>
            <a:ext cx="5763127"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420 (in progress), 156 unique scenes</a:t>
            </a:r>
          </a:p>
          <a:p>
            <a:pPr marL="0" indent="0">
              <a:buNone/>
            </a:pPr>
            <a:r>
              <a:rPr lang="en-US" sz="2400" dirty="0"/>
              <a:t>Between subjects duration manipulation </a:t>
            </a:r>
          </a:p>
          <a:p>
            <a:pPr marL="0" indent="0">
              <a:buNone/>
            </a:pPr>
            <a:endParaRPr lang="en-US" dirty="0"/>
          </a:p>
        </p:txBody>
      </p:sp>
    </p:spTree>
    <p:extLst>
      <p:ext uri="{BB962C8B-B14F-4D97-AF65-F5344CB8AC3E}">
        <p14:creationId xmlns:p14="http://schemas.microsoft.com/office/powerpoint/2010/main" val="92093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Tree>
    <p:extLst>
      <p:ext uri="{BB962C8B-B14F-4D97-AF65-F5344CB8AC3E}">
        <p14:creationId xmlns:p14="http://schemas.microsoft.com/office/powerpoint/2010/main" val="13678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solidFill>
                  <a:schemeClr val="bg1"/>
                </a:solidFill>
              </a:rPr>
              <a:t>Range of depth (1m – 5m) </a:t>
            </a:r>
          </a:p>
          <a:p>
            <a:pPr marL="514350" indent="-514350">
              <a:lnSpc>
                <a:spcPct val="170000"/>
              </a:lnSpc>
              <a:buFont typeface="+mj-lt"/>
              <a:buAutoNum type="arabicPeriod"/>
            </a:pPr>
            <a:r>
              <a:rPr lang="en-US" dirty="0">
                <a:solidFill>
                  <a:schemeClr val="bg1"/>
                </a:solidFill>
              </a:rPr>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2278868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87CC-C49A-3F43-8D80-662C2E92FB9F}"/>
              </a:ext>
            </a:extLst>
          </p:cNvPr>
          <p:cNvSpPr>
            <a:spLocks noGrp="1"/>
          </p:cNvSpPr>
          <p:nvPr>
            <p:ph type="title"/>
          </p:nvPr>
        </p:nvSpPr>
        <p:spPr>
          <a:xfrm>
            <a:off x="406007" y="221749"/>
            <a:ext cx="10515600" cy="612901"/>
          </a:xfrm>
        </p:spPr>
        <p:txBody>
          <a:bodyPr>
            <a:normAutofit fontScale="90000"/>
          </a:bodyPr>
          <a:lstStyle/>
          <a:p>
            <a:r>
              <a:rPr lang="en-US" dirty="0"/>
              <a:t>Counterbalancing</a:t>
            </a:r>
          </a:p>
        </p:txBody>
      </p:sp>
      <p:pic>
        <p:nvPicPr>
          <p:cNvPr id="4" name="Picture 3">
            <a:extLst>
              <a:ext uri="{FF2B5EF4-FFF2-40B4-BE49-F238E27FC236}">
                <a16:creationId xmlns:a16="http://schemas.microsoft.com/office/drawing/2014/main" id="{F3B80A4C-9F6A-E74C-A3B5-0A64DF05FA28}"/>
              </a:ext>
            </a:extLst>
          </p:cNvPr>
          <p:cNvPicPr>
            <a:picLocks noChangeAspect="1"/>
          </p:cNvPicPr>
          <p:nvPr/>
        </p:nvPicPr>
        <p:blipFill>
          <a:blip r:embed="rId3"/>
          <a:stretch>
            <a:fillRect/>
          </a:stretch>
        </p:blipFill>
        <p:spPr>
          <a:xfrm>
            <a:off x="406007" y="1815119"/>
            <a:ext cx="5969000" cy="2971800"/>
          </a:xfrm>
          <a:prstGeom prst="rect">
            <a:avLst/>
          </a:prstGeom>
        </p:spPr>
      </p:pic>
      <p:pic>
        <p:nvPicPr>
          <p:cNvPr id="6" name="Picture 5">
            <a:extLst>
              <a:ext uri="{FF2B5EF4-FFF2-40B4-BE49-F238E27FC236}">
                <a16:creationId xmlns:a16="http://schemas.microsoft.com/office/drawing/2014/main" id="{7602228B-4832-B74F-B588-E47970E85F35}"/>
              </a:ext>
            </a:extLst>
          </p:cNvPr>
          <p:cNvPicPr>
            <a:picLocks noChangeAspect="1"/>
          </p:cNvPicPr>
          <p:nvPr/>
        </p:nvPicPr>
        <p:blipFill>
          <a:blip r:embed="rId4"/>
          <a:stretch>
            <a:fillRect/>
          </a:stretch>
        </p:blipFill>
        <p:spPr>
          <a:xfrm>
            <a:off x="6375007" y="1690688"/>
            <a:ext cx="5600700" cy="4076700"/>
          </a:xfrm>
          <a:prstGeom prst="rect">
            <a:avLst/>
          </a:prstGeom>
        </p:spPr>
      </p:pic>
      <p:sp>
        <p:nvSpPr>
          <p:cNvPr id="7" name="Content Placeholder 2">
            <a:extLst>
              <a:ext uri="{FF2B5EF4-FFF2-40B4-BE49-F238E27FC236}">
                <a16:creationId xmlns:a16="http://schemas.microsoft.com/office/drawing/2014/main" id="{1D3876CB-D4E5-814D-A334-22ED5C565928}"/>
              </a:ext>
            </a:extLst>
          </p:cNvPr>
          <p:cNvSpPr txBox="1">
            <a:spLocks/>
          </p:cNvSpPr>
          <p:nvPr/>
        </p:nvSpPr>
        <p:spPr>
          <a:xfrm>
            <a:off x="536892" y="4604697"/>
            <a:ext cx="6295582" cy="203155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dirty="0"/>
              <a:t>156 images </a:t>
            </a:r>
            <a:r>
              <a:rPr lang="en-US" dirty="0">
                <a:sym typeface="Wingdings" pitchFamily="2" charset="2"/>
              </a:rPr>
              <a:t> 156 </a:t>
            </a:r>
            <a:r>
              <a:rPr lang="en-US" dirty="0"/>
              <a:t>unique sequences per duration</a:t>
            </a:r>
          </a:p>
          <a:p>
            <a:pPr marL="514350" indent="-514350">
              <a:lnSpc>
                <a:spcPct val="170000"/>
              </a:lnSpc>
              <a:buFont typeface="+mj-lt"/>
              <a:buAutoNum type="arabicPeriod"/>
            </a:pPr>
            <a:r>
              <a:rPr lang="en-US" dirty="0"/>
              <a:t>Range of depth (1m – 5m) balanced </a:t>
            </a:r>
          </a:p>
          <a:p>
            <a:pPr marL="514350" indent="-514350">
              <a:lnSpc>
                <a:spcPct val="170000"/>
              </a:lnSpc>
              <a:buFont typeface="+mj-lt"/>
              <a:buAutoNum type="arabicPeriod"/>
            </a:pPr>
            <a:r>
              <a:rPr lang="en-US" dirty="0"/>
              <a:t>No image repetition  </a:t>
            </a:r>
          </a:p>
          <a:p>
            <a:endParaRPr lang="en-US" dirty="0"/>
          </a:p>
        </p:txBody>
      </p:sp>
      <p:sp>
        <p:nvSpPr>
          <p:cNvPr id="8" name="Title 1">
            <a:extLst>
              <a:ext uri="{FF2B5EF4-FFF2-40B4-BE49-F238E27FC236}">
                <a16:creationId xmlns:a16="http://schemas.microsoft.com/office/drawing/2014/main" id="{0F53E1F3-B97E-7E4F-8426-07801A7362AF}"/>
              </a:ext>
            </a:extLst>
          </p:cNvPr>
          <p:cNvSpPr txBox="1">
            <a:spLocks/>
          </p:cNvSpPr>
          <p:nvPr/>
        </p:nvSpPr>
        <p:spPr>
          <a:xfrm>
            <a:off x="536892" y="1395829"/>
            <a:ext cx="2888887"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Latin Square</a:t>
            </a:r>
          </a:p>
        </p:txBody>
      </p:sp>
      <p:sp>
        <p:nvSpPr>
          <p:cNvPr id="9" name="Title 1">
            <a:extLst>
              <a:ext uri="{FF2B5EF4-FFF2-40B4-BE49-F238E27FC236}">
                <a16:creationId xmlns:a16="http://schemas.microsoft.com/office/drawing/2014/main" id="{F42F6855-83A5-5F4B-B924-BAD6AA2BF9FB}"/>
              </a:ext>
            </a:extLst>
          </p:cNvPr>
          <p:cNvSpPr txBox="1">
            <a:spLocks/>
          </p:cNvSpPr>
          <p:nvPr/>
        </p:nvSpPr>
        <p:spPr>
          <a:xfrm>
            <a:off x="8163605" y="1225402"/>
            <a:ext cx="3622388" cy="5897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Sudoku!!</a:t>
            </a:r>
          </a:p>
        </p:txBody>
      </p:sp>
    </p:spTree>
    <p:extLst>
      <p:ext uri="{BB962C8B-B14F-4D97-AF65-F5344CB8AC3E}">
        <p14:creationId xmlns:p14="http://schemas.microsoft.com/office/powerpoint/2010/main" val="19173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9C71-6C9E-AD44-9C73-A919F14E087B}"/>
              </a:ext>
            </a:extLst>
          </p:cNvPr>
          <p:cNvSpPr>
            <a:spLocks noGrp="1"/>
          </p:cNvSpPr>
          <p:nvPr>
            <p:ph type="title"/>
          </p:nvPr>
        </p:nvSpPr>
        <p:spPr>
          <a:xfrm>
            <a:off x="223384" y="244809"/>
            <a:ext cx="10515600" cy="657559"/>
          </a:xfrm>
        </p:spPr>
        <p:txBody>
          <a:bodyPr>
            <a:normAutofit fontScale="90000"/>
          </a:bodyPr>
          <a:lstStyle/>
          <a:p>
            <a:r>
              <a:rPr lang="en-US" dirty="0"/>
              <a:t>Linear Model of Individual Stimuli </a:t>
            </a:r>
          </a:p>
        </p:txBody>
      </p:sp>
      <p:pic>
        <p:nvPicPr>
          <p:cNvPr id="12" name="Picture 11">
            <a:extLst>
              <a:ext uri="{FF2B5EF4-FFF2-40B4-BE49-F238E27FC236}">
                <a16:creationId xmlns:a16="http://schemas.microsoft.com/office/drawing/2014/main" id="{B1F8B2F6-B295-7D4B-868C-7AD9A9BB7DBB}"/>
              </a:ext>
            </a:extLst>
          </p:cNvPr>
          <p:cNvPicPr>
            <a:picLocks noChangeAspect="1"/>
          </p:cNvPicPr>
          <p:nvPr/>
        </p:nvPicPr>
        <p:blipFill>
          <a:blip r:embed="rId3"/>
          <a:stretch>
            <a:fillRect/>
          </a:stretch>
        </p:blipFill>
        <p:spPr>
          <a:xfrm>
            <a:off x="3905254" y="1466955"/>
            <a:ext cx="5353587" cy="5172291"/>
          </a:xfrm>
          <a:prstGeom prst="rect">
            <a:avLst/>
          </a:prstGeom>
        </p:spPr>
      </p:pic>
    </p:spTree>
    <p:extLst>
      <p:ext uri="{BB962C8B-B14F-4D97-AF65-F5344CB8AC3E}">
        <p14:creationId xmlns:p14="http://schemas.microsoft.com/office/powerpoint/2010/main" val="3163171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2" name="Picture 8">
            <a:extLst>
              <a:ext uri="{FF2B5EF4-FFF2-40B4-BE49-F238E27FC236}">
                <a16:creationId xmlns:a16="http://schemas.microsoft.com/office/drawing/2014/main" id="{5D86C7B6-2A6E-A747-BAFF-ED25BA624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4" y="1447907"/>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94786691-8136-9C46-9B79-01B49985F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4" y="1440901"/>
            <a:ext cx="5100737" cy="517229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15E40A0-896C-134E-945E-E7BDD394A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4" y="1454913"/>
            <a:ext cx="5100737" cy="51722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Linear Model of Individual Stimuli </a:t>
            </a:r>
            <a:endParaRPr lang="en-US" dirty="0"/>
          </a:p>
        </p:txBody>
      </p:sp>
    </p:spTree>
    <p:extLst>
      <p:ext uri="{BB962C8B-B14F-4D97-AF65-F5344CB8AC3E}">
        <p14:creationId xmlns:p14="http://schemas.microsoft.com/office/powerpoint/2010/main" val="3814191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495 -0.0493 L -0.39505 -0.2743 " pathEditMode="relative" ptsTypes="AA">
                                      <p:cBhvr>
                                        <p:cTn id="6" dur="1000" fill="hold"/>
                                        <p:tgtEl>
                                          <p:spTgt spid="11272"/>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11272"/>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964 -0.04005 L -0.39309 0.17685 " pathEditMode="relative" rAng="0" ptsTypes="AA">
                                      <p:cBhvr>
                                        <p:cTn id="16" dur="1000" fill="hold"/>
                                        <p:tgtEl>
                                          <p:spTgt spid="11274"/>
                                        </p:tgtEl>
                                        <p:attrNameLst>
                                          <p:attrName>ppt_x</p:attrName>
                                          <p:attrName>ppt_y</p:attrName>
                                        </p:attrNameLst>
                                      </p:cBhvr>
                                      <p:rCtr x="-20143" y="10833"/>
                                    </p:animMotion>
                                  </p:childTnLst>
                                </p:cTn>
                              </p:par>
                              <p:par>
                                <p:cTn id="17" presetID="6" presetClass="emph" presetSubtype="0" fill="hold" nodeType="withEffect">
                                  <p:stCondLst>
                                    <p:cond delay="0"/>
                                  </p:stCondLst>
                                  <p:childTnLst>
                                    <p:animScale>
                                      <p:cBhvr>
                                        <p:cTn id="18" dur="1000" fill="hold"/>
                                        <p:tgtEl>
                                          <p:spTgt spid="11274"/>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04457" y="119059"/>
            <a:ext cx="10958848" cy="967357"/>
          </a:xfrm>
        </p:spPr>
        <p:txBody>
          <a:bodyPr/>
          <a:lstStyle/>
          <a:p>
            <a:r>
              <a:rPr lang="en-US" dirty="0"/>
              <a:t>Effect of Viewing Duration on Sensitivity </a:t>
            </a:r>
          </a:p>
        </p:txBody>
      </p:sp>
      <p:pic>
        <p:nvPicPr>
          <p:cNvPr id="6" name="Picture 5">
            <a:extLst>
              <a:ext uri="{FF2B5EF4-FFF2-40B4-BE49-F238E27FC236}">
                <a16:creationId xmlns:a16="http://schemas.microsoft.com/office/drawing/2014/main" id="{AB6CBD4A-107B-6542-BE8B-4176EFC4ECF0}"/>
              </a:ext>
            </a:extLst>
          </p:cNvPr>
          <p:cNvPicPr>
            <a:picLocks noChangeAspect="1"/>
          </p:cNvPicPr>
          <p:nvPr/>
        </p:nvPicPr>
        <p:blipFill>
          <a:blip r:embed="rId3"/>
          <a:stretch>
            <a:fillRect/>
          </a:stretch>
        </p:blipFill>
        <p:spPr>
          <a:xfrm>
            <a:off x="2536540" y="1086416"/>
            <a:ext cx="7118919" cy="5697465"/>
          </a:xfrm>
          <a:prstGeom prst="rect">
            <a:avLst/>
          </a:prstGeom>
        </p:spPr>
      </p:pic>
    </p:spTree>
    <p:extLst>
      <p:ext uri="{BB962C8B-B14F-4D97-AF65-F5344CB8AC3E}">
        <p14:creationId xmlns:p14="http://schemas.microsoft.com/office/powerpoint/2010/main" val="57139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 name="Picture 2">
            <a:extLst>
              <a:ext uri="{FF2B5EF4-FFF2-40B4-BE49-F238E27FC236}">
                <a16:creationId xmlns:a16="http://schemas.microsoft.com/office/drawing/2014/main" id="{322DB3AD-1A24-DF41-ABEB-553E4DC0DAB0}"/>
              </a:ext>
            </a:extLst>
          </p:cNvPr>
          <p:cNvPicPr>
            <a:picLocks noChangeAspect="1"/>
          </p:cNvPicPr>
          <p:nvPr/>
        </p:nvPicPr>
        <p:blipFill>
          <a:blip r:embed="rId3"/>
          <a:stretch>
            <a:fillRect/>
          </a:stretch>
        </p:blipFill>
        <p:spPr>
          <a:xfrm>
            <a:off x="3064000" y="977364"/>
            <a:ext cx="6063999" cy="5825611"/>
          </a:xfrm>
          <a:prstGeom prst="rect">
            <a:avLst/>
          </a:prstGeom>
        </p:spPr>
      </p:pic>
    </p:spTree>
    <p:extLst>
      <p:ext uri="{BB962C8B-B14F-4D97-AF65-F5344CB8AC3E}">
        <p14:creationId xmlns:p14="http://schemas.microsoft.com/office/powerpoint/2010/main" val="281227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03203CF-68C2-254E-A255-9B77D8938F4F}"/>
              </a:ext>
            </a:extLst>
          </p:cNvPr>
          <p:cNvSpPr txBox="1">
            <a:spLocks/>
          </p:cNvSpPr>
          <p:nvPr/>
        </p:nvSpPr>
        <p:spPr>
          <a:xfrm>
            <a:off x="223384" y="244809"/>
            <a:ext cx="10515600" cy="65755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Linear Model of Individual Stimuli: Z-Scored </a:t>
            </a:r>
          </a:p>
        </p:txBody>
      </p:sp>
      <p:pic>
        <p:nvPicPr>
          <p:cNvPr id="7" name="Picture 2">
            <a:extLst>
              <a:ext uri="{FF2B5EF4-FFF2-40B4-BE49-F238E27FC236}">
                <a16:creationId xmlns:a16="http://schemas.microsoft.com/office/drawing/2014/main" id="{ED4A17B1-EE68-234D-921D-5F5ACF7D7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276" y="1445391"/>
            <a:ext cx="5218865" cy="516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086AC9B-8240-0043-9D3F-620926835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027" y="1450952"/>
            <a:ext cx="5199466" cy="51485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A8ACF0B-4F19-ED4C-8DD9-D21240C24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8465" y="1467664"/>
            <a:ext cx="5182589" cy="5131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3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927 -0.00833 L -0.3905 -0.27894 " pathEditMode="relative" ptsTypes="AA">
                                      <p:cBhvr>
                                        <p:cTn id="6" dur="1000" fill="hold"/>
                                        <p:tgtEl>
                                          <p:spTgt spid="7"/>
                                        </p:tgtEl>
                                        <p:attrNameLst>
                                          <p:attrName>ppt_x</p:attrName>
                                          <p:attrName>ppt_y</p:attrName>
                                        </p:attrNameLst>
                                      </p:cBhvr>
                                    </p:animMotion>
                                  </p:childTnLst>
                                </p:cTn>
                              </p:par>
                              <p:par>
                                <p:cTn id="7" presetID="6" presetClass="emph" presetSubtype="0" fill="hold" nodeType="withEffect">
                                  <p:stCondLst>
                                    <p:cond delay="0"/>
                                  </p:stCondLst>
                                  <p:childTnLst>
                                    <p:animScale>
                                      <p:cBhvr>
                                        <p:cTn id="8" dur="1000" fill="hold"/>
                                        <p:tgtEl>
                                          <p:spTgt spid="7"/>
                                        </p:tgtEl>
                                      </p:cBhvr>
                                      <p:by x="40000" y="4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1966 -0.00162 L -0.38112 0.19537 " pathEditMode="relative" ptsTypes="AA">
                                      <p:cBhvr>
                                        <p:cTn id="16" dur="1000" fill="hold"/>
                                        <p:tgtEl>
                                          <p:spTgt spid="8"/>
                                        </p:tgtEl>
                                        <p:attrNameLst>
                                          <p:attrName>ppt_x</p:attrName>
                                          <p:attrName>ppt_y</p:attrName>
                                        </p:attrNameLst>
                                      </p:cBhvr>
                                    </p:animMotion>
                                  </p:childTnLst>
                                </p:cTn>
                              </p:par>
                              <p:par>
                                <p:cTn id="17" presetID="6" presetClass="emph" presetSubtype="0" fill="hold" nodeType="withEffect">
                                  <p:stCondLst>
                                    <p:cond delay="0"/>
                                  </p:stCondLst>
                                  <p:childTnLst>
                                    <p:animScale>
                                      <p:cBhvr>
                                        <p:cTn id="18" dur="1000" fill="hold"/>
                                        <p:tgtEl>
                                          <p:spTgt spid="8"/>
                                        </p:tgtEl>
                                      </p:cBhvr>
                                      <p:by x="40000" y="4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8EB5-E243-1E43-8831-4C224723F966}"/>
              </a:ext>
            </a:extLst>
          </p:cNvPr>
          <p:cNvSpPr>
            <a:spLocks noGrp="1"/>
          </p:cNvSpPr>
          <p:nvPr>
            <p:ph type="title"/>
          </p:nvPr>
        </p:nvSpPr>
        <p:spPr>
          <a:xfrm>
            <a:off x="249725" y="129734"/>
            <a:ext cx="10858877" cy="821347"/>
          </a:xfrm>
        </p:spPr>
        <p:txBody>
          <a:bodyPr/>
          <a:lstStyle/>
          <a:p>
            <a:r>
              <a:rPr lang="en-US" dirty="0"/>
              <a:t>Effect of Viewing Duration on Sensitivity </a:t>
            </a:r>
          </a:p>
        </p:txBody>
      </p:sp>
      <p:pic>
        <p:nvPicPr>
          <p:cNvPr id="4" name="Picture 3">
            <a:extLst>
              <a:ext uri="{FF2B5EF4-FFF2-40B4-BE49-F238E27FC236}">
                <a16:creationId xmlns:a16="http://schemas.microsoft.com/office/drawing/2014/main" id="{66EFB5E3-D860-F84E-8728-237A8F9E329E}"/>
              </a:ext>
            </a:extLst>
          </p:cNvPr>
          <p:cNvPicPr>
            <a:picLocks noChangeAspect="1"/>
          </p:cNvPicPr>
          <p:nvPr/>
        </p:nvPicPr>
        <p:blipFill>
          <a:blip r:embed="rId3"/>
          <a:stretch>
            <a:fillRect/>
          </a:stretch>
        </p:blipFill>
        <p:spPr>
          <a:xfrm>
            <a:off x="2091602" y="1133517"/>
            <a:ext cx="7175121" cy="5594749"/>
          </a:xfrm>
          <a:prstGeom prst="rect">
            <a:avLst/>
          </a:prstGeom>
        </p:spPr>
      </p:pic>
    </p:spTree>
    <p:extLst>
      <p:ext uri="{BB962C8B-B14F-4D97-AF65-F5344CB8AC3E}">
        <p14:creationId xmlns:p14="http://schemas.microsoft.com/office/powerpoint/2010/main" val="296213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545C1-6503-3A48-9348-C0A953B37F49}"/>
              </a:ext>
            </a:extLst>
          </p:cNvPr>
          <p:cNvSpPr>
            <a:spLocks noGrp="1"/>
          </p:cNvSpPr>
          <p:nvPr>
            <p:ph type="title"/>
          </p:nvPr>
        </p:nvSpPr>
        <p:spPr>
          <a:xfrm>
            <a:off x="838200" y="365126"/>
            <a:ext cx="10515600" cy="829932"/>
          </a:xfrm>
        </p:spPr>
        <p:txBody>
          <a:bodyPr/>
          <a:lstStyle/>
          <a:p>
            <a:r>
              <a:rPr lang="en-US" dirty="0"/>
              <a:t>Reliability of Verbal Estimates </a:t>
            </a:r>
          </a:p>
        </p:txBody>
      </p:sp>
      <p:pic>
        <p:nvPicPr>
          <p:cNvPr id="15362" name="Picture 2">
            <a:extLst>
              <a:ext uri="{FF2B5EF4-FFF2-40B4-BE49-F238E27FC236}">
                <a16:creationId xmlns:a16="http://schemas.microsoft.com/office/drawing/2014/main" id="{E5AFA838-20E1-BB46-B8D5-2D7B7AF3A6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08" y="1388116"/>
            <a:ext cx="5174810" cy="51241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F5F1292-4124-534E-BB62-32770C6A7E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990" y="1368698"/>
            <a:ext cx="5174810" cy="512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287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Distance Discrimination in Pictured Scenes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26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74DB-BC96-E3B6-B965-0AA41C614E5A}"/>
              </a:ext>
            </a:extLst>
          </p:cNvPr>
          <p:cNvSpPr>
            <a:spLocks noGrp="1"/>
          </p:cNvSpPr>
          <p:nvPr>
            <p:ph type="title"/>
          </p:nvPr>
        </p:nvSpPr>
        <p:spPr/>
        <p:txBody>
          <a:bodyPr/>
          <a:lstStyle/>
          <a:p>
            <a:r>
              <a:rPr lang="en-US" dirty="0"/>
              <a:t>Discrimination Task </a:t>
            </a:r>
          </a:p>
        </p:txBody>
      </p:sp>
      <p:pic>
        <p:nvPicPr>
          <p:cNvPr id="5" name="Picture 4">
            <a:extLst>
              <a:ext uri="{FF2B5EF4-FFF2-40B4-BE49-F238E27FC236}">
                <a16:creationId xmlns:a16="http://schemas.microsoft.com/office/drawing/2014/main" id="{54F41F9A-3D3E-1442-A4B3-E0DC59BDA1BE}"/>
              </a:ext>
            </a:extLst>
          </p:cNvPr>
          <p:cNvPicPr>
            <a:picLocks noChangeAspect="1"/>
          </p:cNvPicPr>
          <p:nvPr/>
        </p:nvPicPr>
        <p:blipFill>
          <a:blip r:embed="rId3"/>
          <a:stretch>
            <a:fillRect/>
          </a:stretch>
        </p:blipFill>
        <p:spPr>
          <a:xfrm>
            <a:off x="10024073" y="41275"/>
            <a:ext cx="2095500" cy="647700"/>
          </a:xfrm>
          <a:prstGeom prst="rect">
            <a:avLst/>
          </a:prstGeom>
        </p:spPr>
      </p:pic>
      <p:pic>
        <p:nvPicPr>
          <p:cNvPr id="6" name="Picture 5">
            <a:extLst>
              <a:ext uri="{FF2B5EF4-FFF2-40B4-BE49-F238E27FC236}">
                <a16:creationId xmlns:a16="http://schemas.microsoft.com/office/drawing/2014/main" id="{56962079-206C-1C45-9090-93D7845FE2C8}"/>
              </a:ext>
            </a:extLst>
          </p:cNvPr>
          <p:cNvPicPr>
            <a:picLocks noChangeAspect="1"/>
          </p:cNvPicPr>
          <p:nvPr/>
        </p:nvPicPr>
        <p:blipFill>
          <a:blip r:embed="rId4"/>
          <a:stretch>
            <a:fillRect/>
          </a:stretch>
        </p:blipFill>
        <p:spPr>
          <a:xfrm>
            <a:off x="10692262" y="791268"/>
            <a:ext cx="1421275" cy="728112"/>
          </a:xfrm>
          <a:prstGeom prst="rect">
            <a:avLst/>
          </a:prstGeom>
        </p:spPr>
      </p:pic>
      <p:pic>
        <p:nvPicPr>
          <p:cNvPr id="9" name="Picture 8">
            <a:extLst>
              <a:ext uri="{FF2B5EF4-FFF2-40B4-BE49-F238E27FC236}">
                <a16:creationId xmlns:a16="http://schemas.microsoft.com/office/drawing/2014/main" id="{7FB31518-4BC3-6447-B1B0-B8460B84687E}"/>
              </a:ext>
            </a:extLst>
          </p:cNvPr>
          <p:cNvPicPr>
            <a:picLocks noChangeAspect="1"/>
          </p:cNvPicPr>
          <p:nvPr/>
        </p:nvPicPr>
        <p:blipFill>
          <a:blip r:embed="rId5"/>
          <a:stretch>
            <a:fillRect/>
          </a:stretch>
        </p:blipFill>
        <p:spPr>
          <a:xfrm>
            <a:off x="313899" y="1519379"/>
            <a:ext cx="10893377" cy="5086673"/>
          </a:xfrm>
          <a:prstGeom prst="rect">
            <a:avLst/>
          </a:prstGeom>
        </p:spPr>
      </p:pic>
      <p:sp>
        <p:nvSpPr>
          <p:cNvPr id="10" name="Content Placeholder 2">
            <a:extLst>
              <a:ext uri="{FF2B5EF4-FFF2-40B4-BE49-F238E27FC236}">
                <a16:creationId xmlns:a16="http://schemas.microsoft.com/office/drawing/2014/main" id="{205F73DB-5248-D141-A513-B2ACF7F3FDEA}"/>
              </a:ext>
            </a:extLst>
          </p:cNvPr>
          <p:cNvSpPr txBox="1">
            <a:spLocks/>
          </p:cNvSpPr>
          <p:nvPr/>
        </p:nvSpPr>
        <p:spPr>
          <a:xfrm>
            <a:off x="2635848" y="5870094"/>
            <a:ext cx="8937453" cy="9879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N = 143 (in progress)</a:t>
            </a:r>
          </a:p>
          <a:p>
            <a:pPr marL="0" indent="0">
              <a:buNone/>
            </a:pPr>
            <a:r>
              <a:rPr lang="en-US" sz="2400" dirty="0"/>
              <a:t>Between subjects duration manipulation (125 ms, 250 ms, 1000 ms) </a:t>
            </a:r>
          </a:p>
          <a:p>
            <a:pPr marL="0" indent="0">
              <a:buNone/>
            </a:pPr>
            <a:endParaRPr lang="en-US" dirty="0"/>
          </a:p>
        </p:txBody>
      </p:sp>
    </p:spTree>
    <p:extLst>
      <p:ext uri="{BB962C8B-B14F-4D97-AF65-F5344CB8AC3E}">
        <p14:creationId xmlns:p14="http://schemas.microsoft.com/office/powerpoint/2010/main" val="596984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10" name="Picture 9">
            <a:extLst>
              <a:ext uri="{FF2B5EF4-FFF2-40B4-BE49-F238E27FC236}">
                <a16:creationId xmlns:a16="http://schemas.microsoft.com/office/drawing/2014/main" id="{368CE9EC-DF1F-BF40-83B2-4C3D90D4ABAA}"/>
              </a:ext>
            </a:extLst>
          </p:cNvPr>
          <p:cNvPicPr>
            <a:picLocks noChangeAspect="1"/>
          </p:cNvPicPr>
          <p:nvPr/>
        </p:nvPicPr>
        <p:blipFill>
          <a:blip r:embed="rId3"/>
          <a:stretch>
            <a:fillRect/>
          </a:stretch>
        </p:blipFill>
        <p:spPr>
          <a:xfrm>
            <a:off x="3556133" y="1531603"/>
            <a:ext cx="5088045" cy="4956283"/>
          </a:xfrm>
          <a:prstGeom prst="rect">
            <a:avLst/>
          </a:prstGeom>
        </p:spPr>
      </p:pic>
    </p:spTree>
    <p:extLst>
      <p:ext uri="{BB962C8B-B14F-4D97-AF65-F5344CB8AC3E}">
        <p14:creationId xmlns:p14="http://schemas.microsoft.com/office/powerpoint/2010/main" val="2265765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6" name="Picture 5">
            <a:extLst>
              <a:ext uri="{FF2B5EF4-FFF2-40B4-BE49-F238E27FC236}">
                <a16:creationId xmlns:a16="http://schemas.microsoft.com/office/drawing/2014/main" id="{BD1C09B2-3CAF-8645-B50C-5290BA37E92A}"/>
              </a:ext>
            </a:extLst>
          </p:cNvPr>
          <p:cNvPicPr>
            <a:picLocks noChangeAspect="1"/>
          </p:cNvPicPr>
          <p:nvPr/>
        </p:nvPicPr>
        <p:blipFill>
          <a:blip r:embed="rId3"/>
          <a:stretch>
            <a:fillRect/>
          </a:stretch>
        </p:blipFill>
        <p:spPr>
          <a:xfrm>
            <a:off x="3547821" y="1350919"/>
            <a:ext cx="5096358" cy="5136967"/>
          </a:xfrm>
          <a:prstGeom prst="rect">
            <a:avLst/>
          </a:prstGeom>
        </p:spPr>
      </p:pic>
    </p:spTree>
    <p:extLst>
      <p:ext uri="{BB962C8B-B14F-4D97-AF65-F5344CB8AC3E}">
        <p14:creationId xmlns:p14="http://schemas.microsoft.com/office/powerpoint/2010/main" val="123905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72428" y="11154"/>
            <a:ext cx="11667006" cy="1339765"/>
          </a:xfrm>
        </p:spPr>
        <p:txBody>
          <a:bodyPr>
            <a:normAutofit/>
          </a:bodyPr>
          <a:lstStyle/>
          <a:p>
            <a:r>
              <a:rPr lang="en-US" sz="4200" dirty="0"/>
              <a:t>Discrimination Performance: Kinect coded Accuracy </a:t>
            </a:r>
          </a:p>
        </p:txBody>
      </p:sp>
      <p:pic>
        <p:nvPicPr>
          <p:cNvPr id="4" name="Picture 3">
            <a:extLst>
              <a:ext uri="{FF2B5EF4-FFF2-40B4-BE49-F238E27FC236}">
                <a16:creationId xmlns:a16="http://schemas.microsoft.com/office/drawing/2014/main" id="{8D61F883-1768-994E-A7A1-67221C8073D6}"/>
              </a:ext>
            </a:extLst>
          </p:cNvPr>
          <p:cNvPicPr>
            <a:picLocks noChangeAspect="1"/>
          </p:cNvPicPr>
          <p:nvPr/>
        </p:nvPicPr>
        <p:blipFill>
          <a:blip r:embed="rId3"/>
          <a:stretch>
            <a:fillRect/>
          </a:stretch>
        </p:blipFill>
        <p:spPr>
          <a:xfrm>
            <a:off x="226060" y="2040798"/>
            <a:ext cx="3631837" cy="3660776"/>
          </a:xfrm>
          <a:prstGeom prst="rect">
            <a:avLst/>
          </a:prstGeom>
        </p:spPr>
      </p:pic>
      <p:pic>
        <p:nvPicPr>
          <p:cNvPr id="8" name="Picture 7">
            <a:extLst>
              <a:ext uri="{FF2B5EF4-FFF2-40B4-BE49-F238E27FC236}">
                <a16:creationId xmlns:a16="http://schemas.microsoft.com/office/drawing/2014/main" id="{374D9028-2A91-C145-B57C-FB601D55295B}"/>
              </a:ext>
            </a:extLst>
          </p:cNvPr>
          <p:cNvPicPr>
            <a:picLocks noChangeAspect="1"/>
          </p:cNvPicPr>
          <p:nvPr/>
        </p:nvPicPr>
        <p:blipFill>
          <a:blip r:embed="rId4"/>
          <a:stretch>
            <a:fillRect/>
          </a:stretch>
        </p:blipFill>
        <p:spPr>
          <a:xfrm>
            <a:off x="4158243" y="2040798"/>
            <a:ext cx="3631837" cy="3660776"/>
          </a:xfrm>
          <a:prstGeom prst="rect">
            <a:avLst/>
          </a:prstGeom>
        </p:spPr>
      </p:pic>
      <p:pic>
        <p:nvPicPr>
          <p:cNvPr id="11" name="Picture 10">
            <a:extLst>
              <a:ext uri="{FF2B5EF4-FFF2-40B4-BE49-F238E27FC236}">
                <a16:creationId xmlns:a16="http://schemas.microsoft.com/office/drawing/2014/main" id="{7345BD15-3CDB-8146-AF6C-BEB8AB1EAE4A}"/>
              </a:ext>
            </a:extLst>
          </p:cNvPr>
          <p:cNvPicPr>
            <a:picLocks noChangeAspect="1"/>
          </p:cNvPicPr>
          <p:nvPr/>
        </p:nvPicPr>
        <p:blipFill>
          <a:blip r:embed="rId5"/>
          <a:stretch>
            <a:fillRect/>
          </a:stretch>
        </p:blipFill>
        <p:spPr>
          <a:xfrm>
            <a:off x="8090426" y="2040798"/>
            <a:ext cx="3631837" cy="3660776"/>
          </a:xfrm>
          <a:prstGeom prst="rect">
            <a:avLst/>
          </a:prstGeom>
        </p:spPr>
      </p:pic>
    </p:spTree>
    <p:extLst>
      <p:ext uri="{BB962C8B-B14F-4D97-AF65-F5344CB8AC3E}">
        <p14:creationId xmlns:p14="http://schemas.microsoft.com/office/powerpoint/2010/main" val="34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C0D8-BE53-A448-9EE0-165432CD0E97}"/>
              </a:ext>
            </a:extLst>
          </p:cNvPr>
          <p:cNvGrpSpPr/>
          <p:nvPr/>
        </p:nvGrpSpPr>
        <p:grpSpPr>
          <a:xfrm>
            <a:off x="1286195" y="1861595"/>
            <a:ext cx="4066781" cy="3932375"/>
            <a:chOff x="370466" y="2451800"/>
            <a:chExt cx="3247428" cy="3240651"/>
          </a:xfrm>
        </p:grpSpPr>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sp>
          <p:nvSpPr>
            <p:cNvPr id="12" name="Title 1">
              <a:extLst>
                <a:ext uri="{FF2B5EF4-FFF2-40B4-BE49-F238E27FC236}">
                  <a16:creationId xmlns:a16="http://schemas.microsoft.com/office/drawing/2014/main" id="{1C106950-E29B-7343-8317-E03EE32A58F7}"/>
                </a:ext>
              </a:extLst>
            </p:cNvPr>
            <p:cNvSpPr txBox="1">
              <a:spLocks/>
            </p:cNvSpPr>
            <p:nvPr/>
          </p:nvSpPr>
          <p:spPr>
            <a:xfrm>
              <a:off x="1047749"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grpSp>
        <p:nvGrpSpPr>
          <p:cNvPr id="6" name="Group 5">
            <a:extLst>
              <a:ext uri="{FF2B5EF4-FFF2-40B4-BE49-F238E27FC236}">
                <a16:creationId xmlns:a16="http://schemas.microsoft.com/office/drawing/2014/main" id="{9013675B-EF23-0B45-AE5D-BDDA557DCC4F}"/>
              </a:ext>
            </a:extLst>
          </p:cNvPr>
          <p:cNvGrpSpPr/>
          <p:nvPr/>
        </p:nvGrpSpPr>
        <p:grpSpPr>
          <a:xfrm>
            <a:off x="6442647" y="1861596"/>
            <a:ext cx="4066781" cy="3932374"/>
            <a:chOff x="3722302" y="2451800"/>
            <a:chExt cx="3247428" cy="3240650"/>
          </a:xfrm>
        </p:grpSpPr>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sp>
          <p:nvSpPr>
            <p:cNvPr id="14" name="Title 1">
              <a:extLst>
                <a:ext uri="{FF2B5EF4-FFF2-40B4-BE49-F238E27FC236}">
                  <a16:creationId xmlns:a16="http://schemas.microsoft.com/office/drawing/2014/main" id="{B33DCC7E-944E-634C-8370-E60F7C8CFDC7}"/>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18" name="Title 1">
            <a:extLst>
              <a:ext uri="{FF2B5EF4-FFF2-40B4-BE49-F238E27FC236}">
                <a16:creationId xmlns:a16="http://schemas.microsoft.com/office/drawing/2014/main" id="{D06F867F-7E2F-0B46-916E-839E8CC195E3}"/>
              </a:ext>
            </a:extLst>
          </p:cNvPr>
          <p:cNvSpPr txBox="1">
            <a:spLocks/>
          </p:cNvSpPr>
          <p:nvPr/>
        </p:nvSpPr>
        <p:spPr>
          <a:xfrm>
            <a:off x="4007675" y="5793970"/>
            <a:ext cx="4176649" cy="8455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Which target was </a:t>
            </a:r>
            <a:r>
              <a:rPr lang="en-US" sz="2400" b="1" dirty="0">
                <a:latin typeface="+mn-lt"/>
              </a:rPr>
              <a:t>closer</a:t>
            </a:r>
            <a:r>
              <a:rPr lang="en-US" sz="2400" dirty="0"/>
              <a:t> to you? </a:t>
            </a:r>
          </a:p>
        </p:txBody>
      </p:sp>
      <p:sp>
        <p:nvSpPr>
          <p:cNvPr id="19" name="Rounded Rectangle 18">
            <a:extLst>
              <a:ext uri="{FF2B5EF4-FFF2-40B4-BE49-F238E27FC236}">
                <a16:creationId xmlns:a16="http://schemas.microsoft.com/office/drawing/2014/main" id="{634B0396-38A7-6946-94D8-0A72382CDE0B}"/>
              </a:ext>
            </a:extLst>
          </p:cNvPr>
          <p:cNvSpPr/>
          <p:nvPr/>
        </p:nvSpPr>
        <p:spPr>
          <a:xfrm>
            <a:off x="1162432" y="1861595"/>
            <a:ext cx="4314305" cy="4114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239CEF2-1F11-F94E-A802-A4C06D4969FC}"/>
              </a:ext>
            </a:extLst>
          </p:cNvPr>
          <p:cNvSpPr txBox="1">
            <a:spLocks/>
          </p:cNvSpPr>
          <p:nvPr/>
        </p:nvSpPr>
        <p:spPr>
          <a:xfrm>
            <a:off x="56808" y="106442"/>
            <a:ext cx="12078383" cy="1035540"/>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predictable is discrimination performance from independent verbal judgments (Exp 1)? </a:t>
            </a:r>
            <a:endParaRPr lang="en-US" dirty="0"/>
          </a:p>
        </p:txBody>
      </p:sp>
    </p:spTree>
    <p:extLst>
      <p:ext uri="{BB962C8B-B14F-4D97-AF65-F5344CB8AC3E}">
        <p14:creationId xmlns:p14="http://schemas.microsoft.com/office/powerpoint/2010/main" val="19752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56808" y="191501"/>
            <a:ext cx="12078383" cy="1035540"/>
          </a:xfrm>
        </p:spPr>
        <p:txBody>
          <a:bodyPr>
            <a:normAutofit fontScale="90000"/>
          </a:bodyPr>
          <a:lstStyle/>
          <a:p>
            <a:r>
              <a:rPr lang="en-US" dirty="0"/>
              <a:t>How predictable is discrimination performance from independent verbal judgments (Exp 1)? </a:t>
            </a:r>
          </a:p>
        </p:txBody>
      </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3"/>
          <a:stretch>
            <a:fillRect/>
          </a:stretch>
        </p:blipFill>
        <p:spPr>
          <a:xfrm>
            <a:off x="7320637" y="1986741"/>
            <a:ext cx="4536010" cy="4711700"/>
          </a:xfrm>
          <a:prstGeom prst="rect">
            <a:avLst/>
          </a:prstGeom>
        </p:spPr>
      </p:pic>
      <p:grpSp>
        <p:nvGrpSpPr>
          <p:cNvPr id="35" name="Group 34">
            <a:extLst>
              <a:ext uri="{FF2B5EF4-FFF2-40B4-BE49-F238E27FC236}">
                <a16:creationId xmlns:a16="http://schemas.microsoft.com/office/drawing/2014/main" id="{8638B1DA-DBF0-DD4D-878F-FDB8BBC2760F}"/>
              </a:ext>
            </a:extLst>
          </p:cNvPr>
          <p:cNvGrpSpPr/>
          <p:nvPr/>
        </p:nvGrpSpPr>
        <p:grpSpPr>
          <a:xfrm>
            <a:off x="1111411" y="5554155"/>
            <a:ext cx="5258446" cy="463460"/>
            <a:chOff x="565265" y="5912006"/>
            <a:chExt cx="5258446" cy="463460"/>
          </a:xfrm>
        </p:grpSpPr>
        <p:sp>
          <p:nvSpPr>
            <p:cNvPr id="3" name="TextBox 2">
              <a:extLst>
                <a:ext uri="{FF2B5EF4-FFF2-40B4-BE49-F238E27FC236}">
                  <a16:creationId xmlns:a16="http://schemas.microsoft.com/office/drawing/2014/main" id="{8104B220-095D-0F4E-AA03-C5A2DDF53BC1}"/>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73AE335-AFB2-5548-B61A-0CA7E8358062}"/>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4"/>
                  <a:stretch>
                    <a:fillRect l="-10526" t="-181081" b="-270270"/>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548A378A-782E-7748-8F00-F403824F58DE}"/>
              </a:ext>
            </a:extLst>
          </p:cNvPr>
          <p:cNvGrpSpPr/>
          <p:nvPr/>
        </p:nvGrpSpPr>
        <p:grpSpPr>
          <a:xfrm>
            <a:off x="209060" y="2327467"/>
            <a:ext cx="3466124" cy="2885963"/>
            <a:chOff x="779881" y="3429000"/>
            <a:chExt cx="3247428" cy="2898451"/>
          </a:xfrm>
        </p:grpSpPr>
        <p:pic>
          <p:nvPicPr>
            <p:cNvPr id="20" name="Picture 19">
              <a:extLst>
                <a:ext uri="{FF2B5EF4-FFF2-40B4-BE49-F238E27FC236}">
                  <a16:creationId xmlns:a16="http://schemas.microsoft.com/office/drawing/2014/main" id="{95361410-8A1E-6E4E-B992-7C17BA381824}"/>
                </a:ext>
              </a:extLst>
            </p:cNvPr>
            <p:cNvPicPr>
              <a:picLocks noChangeAspect="1"/>
            </p:cNvPicPr>
            <p:nvPr/>
          </p:nvPicPr>
          <p:blipFill>
            <a:blip r:embed="rId5"/>
            <a:stretch>
              <a:fillRect/>
            </a:stretch>
          </p:blipFill>
          <p:spPr>
            <a:xfrm>
              <a:off x="779881" y="3429000"/>
              <a:ext cx="3247428" cy="2898451"/>
            </a:xfrm>
            <a:prstGeom prst="rect">
              <a:avLst/>
            </a:prstGeom>
          </p:spPr>
        </p:pic>
        <p:pic>
          <p:nvPicPr>
            <p:cNvPr id="21" name="Picture 20">
              <a:extLst>
                <a:ext uri="{FF2B5EF4-FFF2-40B4-BE49-F238E27FC236}">
                  <a16:creationId xmlns:a16="http://schemas.microsoft.com/office/drawing/2014/main" id="{A6E97B42-9E6C-B744-8FD6-A28F9248E5F9}"/>
                </a:ext>
              </a:extLst>
            </p:cNvPr>
            <p:cNvPicPr>
              <a:picLocks noChangeAspect="1"/>
            </p:cNvPicPr>
            <p:nvPr/>
          </p:nvPicPr>
          <p:blipFill>
            <a:blip r:embed="rId6"/>
            <a:stretch>
              <a:fillRect/>
            </a:stretch>
          </p:blipFill>
          <p:spPr>
            <a:xfrm>
              <a:off x="2508003" y="3571750"/>
              <a:ext cx="1351292" cy="981075"/>
            </a:xfrm>
            <a:prstGeom prst="rect">
              <a:avLst/>
            </a:prstGeom>
          </p:spPr>
        </p:pic>
      </p:grpSp>
      <p:sp>
        <p:nvSpPr>
          <p:cNvPr id="19" name="Title 1">
            <a:extLst>
              <a:ext uri="{FF2B5EF4-FFF2-40B4-BE49-F238E27FC236}">
                <a16:creationId xmlns:a16="http://schemas.microsoft.com/office/drawing/2014/main" id="{1C5D0AB3-437C-E342-93C4-7DB8ECC5FEF2}"/>
              </a:ext>
            </a:extLst>
          </p:cNvPr>
          <p:cNvSpPr txBox="1">
            <a:spLocks/>
          </p:cNvSpPr>
          <p:nvPr/>
        </p:nvSpPr>
        <p:spPr>
          <a:xfrm>
            <a:off x="931954" y="1986741"/>
            <a:ext cx="2131776" cy="502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grpSp>
        <p:nvGrpSpPr>
          <p:cNvPr id="22" name="Group 21">
            <a:extLst>
              <a:ext uri="{FF2B5EF4-FFF2-40B4-BE49-F238E27FC236}">
                <a16:creationId xmlns:a16="http://schemas.microsoft.com/office/drawing/2014/main" id="{C04B17D3-5F99-E64F-BCC2-E305215E7544}"/>
              </a:ext>
            </a:extLst>
          </p:cNvPr>
          <p:cNvGrpSpPr/>
          <p:nvPr/>
        </p:nvGrpSpPr>
        <p:grpSpPr>
          <a:xfrm>
            <a:off x="3675184" y="1986742"/>
            <a:ext cx="3466124" cy="3226688"/>
            <a:chOff x="3722302" y="2451800"/>
            <a:chExt cx="3247428" cy="3240650"/>
          </a:xfrm>
        </p:grpSpPr>
        <p:grpSp>
          <p:nvGrpSpPr>
            <p:cNvPr id="23" name="Group 22">
              <a:extLst>
                <a:ext uri="{FF2B5EF4-FFF2-40B4-BE49-F238E27FC236}">
                  <a16:creationId xmlns:a16="http://schemas.microsoft.com/office/drawing/2014/main" id="{807A8E5A-E03A-9742-895F-A93CDDB452B7}"/>
                </a:ext>
              </a:extLst>
            </p:cNvPr>
            <p:cNvGrpSpPr/>
            <p:nvPr/>
          </p:nvGrpSpPr>
          <p:grpSpPr>
            <a:xfrm>
              <a:off x="3722302" y="2793999"/>
              <a:ext cx="3247428" cy="2898451"/>
              <a:chOff x="4038096" y="3429000"/>
              <a:chExt cx="3247428" cy="2898451"/>
            </a:xfrm>
          </p:grpSpPr>
          <p:pic>
            <p:nvPicPr>
              <p:cNvPr id="25" name="Picture 24">
                <a:extLst>
                  <a:ext uri="{FF2B5EF4-FFF2-40B4-BE49-F238E27FC236}">
                    <a16:creationId xmlns:a16="http://schemas.microsoft.com/office/drawing/2014/main" id="{658FCC62-94C4-2D4B-B092-14A81150022C}"/>
                  </a:ext>
                </a:extLst>
              </p:cNvPr>
              <p:cNvPicPr>
                <a:picLocks noChangeAspect="1"/>
              </p:cNvPicPr>
              <p:nvPr/>
            </p:nvPicPr>
            <p:blipFill>
              <a:blip r:embed="rId7"/>
              <a:stretch>
                <a:fillRect/>
              </a:stretch>
            </p:blipFill>
            <p:spPr>
              <a:xfrm>
                <a:off x="4038096" y="3429000"/>
                <a:ext cx="3247428" cy="2898451"/>
              </a:xfrm>
              <a:prstGeom prst="rect">
                <a:avLst/>
              </a:prstGeom>
            </p:spPr>
          </p:pic>
          <p:pic>
            <p:nvPicPr>
              <p:cNvPr id="26" name="Picture 25">
                <a:extLst>
                  <a:ext uri="{FF2B5EF4-FFF2-40B4-BE49-F238E27FC236}">
                    <a16:creationId xmlns:a16="http://schemas.microsoft.com/office/drawing/2014/main" id="{701AD22E-7AAA-804A-8A9B-F695A4898D24}"/>
                  </a:ext>
                </a:extLst>
              </p:cNvPr>
              <p:cNvPicPr>
                <a:picLocks noChangeAspect="1"/>
              </p:cNvPicPr>
              <p:nvPr/>
            </p:nvPicPr>
            <p:blipFill>
              <a:blip r:embed="rId8"/>
              <a:stretch>
                <a:fillRect/>
              </a:stretch>
            </p:blipFill>
            <p:spPr>
              <a:xfrm>
                <a:off x="5755431" y="3571750"/>
                <a:ext cx="1351292" cy="981075"/>
              </a:xfrm>
              <a:prstGeom prst="rect">
                <a:avLst/>
              </a:prstGeom>
            </p:spPr>
          </p:pic>
        </p:grpSp>
        <p:sp>
          <p:nvSpPr>
            <p:cNvPr id="24" name="Title 1">
              <a:extLst>
                <a:ext uri="{FF2B5EF4-FFF2-40B4-BE49-F238E27FC236}">
                  <a16:creationId xmlns:a16="http://schemas.microsoft.com/office/drawing/2014/main" id="{F80D38D0-6017-3E4C-965B-39A41F50D8AF}"/>
                </a:ext>
              </a:extLst>
            </p:cNvPr>
            <p:cNvSpPr txBox="1">
              <a:spLocks/>
            </p:cNvSpPr>
            <p:nvPr/>
          </p:nvSpPr>
          <p:spPr>
            <a:xfrm>
              <a:off x="4347380" y="2451800"/>
              <a:ext cx="1997271" cy="504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grpSp>
      <p:sp>
        <p:nvSpPr>
          <p:cNvPr id="5" name="Left Brace 4">
            <a:extLst>
              <a:ext uri="{FF2B5EF4-FFF2-40B4-BE49-F238E27FC236}">
                <a16:creationId xmlns:a16="http://schemas.microsoft.com/office/drawing/2014/main" id="{EB606B26-E57A-CC49-A2AB-00344C5387A3}"/>
              </a:ext>
            </a:extLst>
          </p:cNvPr>
          <p:cNvSpPr/>
          <p:nvPr/>
        </p:nvSpPr>
        <p:spPr>
          <a:xfrm rot="5400000">
            <a:off x="3630015" y="284379"/>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3" name="Group 32">
            <a:extLst>
              <a:ext uri="{FF2B5EF4-FFF2-40B4-BE49-F238E27FC236}">
                <a16:creationId xmlns:a16="http://schemas.microsoft.com/office/drawing/2014/main" id="{7800AB87-8F9B-5244-9401-30844C5352D9}"/>
              </a:ext>
            </a:extLst>
          </p:cNvPr>
          <p:cNvGrpSpPr/>
          <p:nvPr/>
        </p:nvGrpSpPr>
        <p:grpSpPr>
          <a:xfrm>
            <a:off x="3740727" y="1674062"/>
            <a:ext cx="6683433" cy="812166"/>
            <a:chOff x="3740727" y="1674062"/>
            <a:chExt cx="6683433" cy="812166"/>
          </a:xfrm>
        </p:grpSpPr>
        <p:cxnSp>
          <p:nvCxnSpPr>
            <p:cNvPr id="12" name="Straight Connector 11">
              <a:extLst>
                <a:ext uri="{FF2B5EF4-FFF2-40B4-BE49-F238E27FC236}">
                  <a16:creationId xmlns:a16="http://schemas.microsoft.com/office/drawing/2014/main" id="{7B55DB5A-F068-9345-A199-F69E9232CFE9}"/>
                </a:ext>
              </a:extLst>
            </p:cNvPr>
            <p:cNvCxnSpPr/>
            <p:nvPr/>
          </p:nvCxnSpPr>
          <p:spPr>
            <a:xfrm flipV="1">
              <a:off x="3740727" y="1674062"/>
              <a:ext cx="0" cy="216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D5D372-20C7-5D44-9409-CFD3FBC49BB2}"/>
                </a:ext>
              </a:extLst>
            </p:cNvPr>
            <p:cNvCxnSpPr/>
            <p:nvPr/>
          </p:nvCxnSpPr>
          <p:spPr>
            <a:xfrm>
              <a:off x="3740727" y="1674062"/>
              <a:ext cx="6683433" cy="16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FBF8B7-712E-7F45-A457-C2608093DE88}"/>
                </a:ext>
              </a:extLst>
            </p:cNvPr>
            <p:cNvCxnSpPr/>
            <p:nvPr/>
          </p:nvCxnSpPr>
          <p:spPr>
            <a:xfrm>
              <a:off x="10424160" y="1690688"/>
              <a:ext cx="0" cy="7955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84BBA85A-23F1-8042-ABFC-0A1BADC413C5}"/>
              </a:ext>
            </a:extLst>
          </p:cNvPr>
          <p:cNvGrpSpPr/>
          <p:nvPr/>
        </p:nvGrpSpPr>
        <p:grpSpPr>
          <a:xfrm>
            <a:off x="1852474" y="5943402"/>
            <a:ext cx="6609882" cy="663599"/>
            <a:chOff x="1852474" y="5943402"/>
            <a:chExt cx="6609882" cy="663599"/>
          </a:xfrm>
        </p:grpSpPr>
        <p:cxnSp>
          <p:nvCxnSpPr>
            <p:cNvPr id="39" name="Straight Arrow Connector 38">
              <a:extLst>
                <a:ext uri="{FF2B5EF4-FFF2-40B4-BE49-F238E27FC236}">
                  <a16:creationId xmlns:a16="http://schemas.microsoft.com/office/drawing/2014/main" id="{B498ECBF-E6F9-E44B-8E45-CABFC6A968D6}"/>
                </a:ext>
              </a:extLst>
            </p:cNvPr>
            <p:cNvCxnSpPr/>
            <p:nvPr/>
          </p:nvCxnSpPr>
          <p:spPr>
            <a:xfrm>
              <a:off x="1852474" y="6607001"/>
              <a:ext cx="66098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6D713090-FA08-5247-849F-63FA9C10B2CA}"/>
                </a:ext>
              </a:extLst>
            </p:cNvPr>
            <p:cNvCxnSpPr/>
            <p:nvPr/>
          </p:nvCxnSpPr>
          <p:spPr>
            <a:xfrm flipV="1">
              <a:off x="1852474" y="5943402"/>
              <a:ext cx="0" cy="663599"/>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71497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488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702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Accuracy: VE Coded</a:t>
            </a:r>
          </a:p>
        </p:txBody>
      </p:sp>
      <p:pic>
        <p:nvPicPr>
          <p:cNvPr id="3074" name="Picture 2">
            <a:extLst>
              <a:ext uri="{FF2B5EF4-FFF2-40B4-BE49-F238E27FC236}">
                <a16:creationId xmlns:a16="http://schemas.microsoft.com/office/drawing/2014/main" id="{3944D3E3-629B-E746-A2E6-EAB606261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13" y="1901226"/>
            <a:ext cx="4009124"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468F81-394B-A143-8C47-3931C31D9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0898"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868118B-A2D0-A144-B572-AEF2B46E5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3831" y="1901225"/>
            <a:ext cx="3859711" cy="4009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150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E53C1-A72F-CC4A-81BB-DDCD18013353}"/>
              </a:ext>
            </a:extLst>
          </p:cNvPr>
          <p:cNvSpPr>
            <a:spLocks noGrp="1"/>
          </p:cNvSpPr>
          <p:nvPr>
            <p:ph type="title"/>
          </p:nvPr>
        </p:nvSpPr>
        <p:spPr>
          <a:xfrm>
            <a:off x="240671" y="149528"/>
            <a:ext cx="10515600" cy="730344"/>
          </a:xfrm>
        </p:spPr>
        <p:txBody>
          <a:bodyPr/>
          <a:lstStyle/>
          <a:p>
            <a:r>
              <a:rPr lang="en-US" dirty="0"/>
              <a:t>Effect of Duration on Discrimination Accuracy</a:t>
            </a:r>
          </a:p>
        </p:txBody>
      </p:sp>
      <p:grpSp>
        <p:nvGrpSpPr>
          <p:cNvPr id="4" name="Group 3">
            <a:extLst>
              <a:ext uri="{FF2B5EF4-FFF2-40B4-BE49-F238E27FC236}">
                <a16:creationId xmlns:a16="http://schemas.microsoft.com/office/drawing/2014/main" id="{EC207026-D42F-4946-9534-0DB525C9D9D9}"/>
              </a:ext>
            </a:extLst>
          </p:cNvPr>
          <p:cNvGrpSpPr/>
          <p:nvPr/>
        </p:nvGrpSpPr>
        <p:grpSpPr>
          <a:xfrm>
            <a:off x="377355" y="992490"/>
            <a:ext cx="6430852" cy="5079745"/>
            <a:chOff x="685172" y="1518698"/>
            <a:chExt cx="6430852" cy="5079745"/>
          </a:xfrm>
        </p:grpSpPr>
        <p:pic>
          <p:nvPicPr>
            <p:cNvPr id="4098" name="Picture 2">
              <a:extLst>
                <a:ext uri="{FF2B5EF4-FFF2-40B4-BE49-F238E27FC236}">
                  <a16:creationId xmlns:a16="http://schemas.microsoft.com/office/drawing/2014/main" id="{772C5DDF-4B8B-9247-A56E-826A1072F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72" y="1518698"/>
              <a:ext cx="6430852" cy="507974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ket 4">
              <a:extLst>
                <a:ext uri="{FF2B5EF4-FFF2-40B4-BE49-F238E27FC236}">
                  <a16:creationId xmlns:a16="http://schemas.microsoft.com/office/drawing/2014/main" id="{9683F5AB-63F6-1B42-AA6E-D3FB73B4AEB0}"/>
                </a:ext>
              </a:extLst>
            </p:cNvPr>
            <p:cNvSpPr/>
            <p:nvPr/>
          </p:nvSpPr>
          <p:spPr>
            <a:xfrm>
              <a:off x="4463662" y="1699414"/>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ket 5">
              <a:extLst>
                <a:ext uri="{FF2B5EF4-FFF2-40B4-BE49-F238E27FC236}">
                  <a16:creationId xmlns:a16="http://schemas.microsoft.com/office/drawing/2014/main" id="{2EC6F97A-D677-7541-B717-AAC6D58DCC35}"/>
                </a:ext>
              </a:extLst>
            </p:cNvPr>
            <p:cNvSpPr/>
            <p:nvPr/>
          </p:nvSpPr>
          <p:spPr>
            <a:xfrm>
              <a:off x="3994715" y="1687796"/>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AF65C1-4398-084C-92B7-8385AAD15030}"/>
                    </a:ext>
                  </a:extLst>
                </p:cNvPr>
                <p:cNvSpPr txBox="1"/>
                <p:nvPr/>
              </p:nvSpPr>
              <p:spPr>
                <a:xfrm>
                  <a:off x="4620497" y="1921127"/>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9AAF65C1-4398-084C-92B7-8385AAD15030}"/>
                    </a:ext>
                  </a:extLst>
                </p:cNvPr>
                <p:cNvSpPr txBox="1">
                  <a:spLocks noRot="1" noChangeAspect="1" noMove="1" noResize="1" noEditPoints="1" noAdjustHandles="1" noChangeArrowheads="1" noChangeShapeType="1" noTextEdit="1"/>
                </p:cNvSpPr>
                <p:nvPr/>
              </p:nvSpPr>
              <p:spPr>
                <a:xfrm>
                  <a:off x="4620497" y="1921127"/>
                  <a:ext cx="362413" cy="276999"/>
                </a:xfrm>
                <a:prstGeom prst="rect">
                  <a:avLst/>
                </a:prstGeom>
                <a:blipFill>
                  <a:blip r:embed="rId4"/>
                  <a:stretch>
                    <a:fillRect l="-10000" r="-10000"/>
                  </a:stretch>
                </a:blipFill>
              </p:spPr>
              <p:txBody>
                <a:bodyPr/>
                <a:lstStyle/>
                <a:p>
                  <a:r>
                    <a:rPr lang="en-US">
                      <a:noFill/>
                    </a:rPr>
                    <a:t> </a:t>
                  </a:r>
                </a:p>
              </p:txBody>
            </p:sp>
          </mc:Fallback>
        </mc:AlternateContent>
      </p:grpSp>
      <p:sp>
        <p:nvSpPr>
          <p:cNvPr id="11" name="TextBox 10">
            <a:extLst>
              <a:ext uri="{FF2B5EF4-FFF2-40B4-BE49-F238E27FC236}">
                <a16:creationId xmlns:a16="http://schemas.microsoft.com/office/drawing/2014/main" id="{4C9678BD-5A42-3C4E-9804-75BA48A10D65}"/>
              </a:ext>
            </a:extLst>
          </p:cNvPr>
          <p:cNvSpPr txBox="1"/>
          <p:nvPr/>
        </p:nvSpPr>
        <p:spPr>
          <a:xfrm>
            <a:off x="807244" y="624680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
        <p:nvSpPr>
          <p:cNvPr id="13" name="Right Bracket 12">
            <a:extLst>
              <a:ext uri="{FF2B5EF4-FFF2-40B4-BE49-F238E27FC236}">
                <a16:creationId xmlns:a16="http://schemas.microsoft.com/office/drawing/2014/main" id="{61E62836-7F26-B041-944E-9CB57554F021}"/>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1559D6-A28F-FD45-8B08-0B09B8A2CA0B}"/>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CF1559D6-A28F-FD45-8B08-0B09B8A2CA0B}"/>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83C154-7064-794E-8606-FD9CAFB0405A}"/>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B83C154-7064-794E-8606-FD9CAFB0405A}"/>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000" r="-10000"/>
                </a:stretch>
              </a:blipFill>
            </p:spPr>
            <p:txBody>
              <a:bodyPr/>
              <a:lstStyle/>
              <a:p>
                <a:r>
                  <a:rPr lang="en-US">
                    <a:noFill/>
                  </a:rPr>
                  <a:t> </a:t>
                </a:r>
              </a:p>
            </p:txBody>
          </p:sp>
        </mc:Fallback>
      </mc:AlternateContent>
    </p:spTree>
    <p:extLst>
      <p:ext uri="{BB962C8B-B14F-4D97-AF65-F5344CB8AC3E}">
        <p14:creationId xmlns:p14="http://schemas.microsoft.com/office/powerpoint/2010/main" val="1841275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spTree>
    <p:extLst>
      <p:ext uri="{BB962C8B-B14F-4D97-AF65-F5344CB8AC3E}">
        <p14:creationId xmlns:p14="http://schemas.microsoft.com/office/powerpoint/2010/main" val="3009854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spTree>
    <p:extLst>
      <p:ext uri="{BB962C8B-B14F-4D97-AF65-F5344CB8AC3E}">
        <p14:creationId xmlns:p14="http://schemas.microsoft.com/office/powerpoint/2010/main" val="2223067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5" name="Picture 4">
            <a:extLst>
              <a:ext uri="{FF2B5EF4-FFF2-40B4-BE49-F238E27FC236}">
                <a16:creationId xmlns:a16="http://schemas.microsoft.com/office/drawing/2014/main" id="{8B842DA2-3761-1543-8545-93C9327013F6}"/>
              </a:ext>
            </a:extLst>
          </p:cNvPr>
          <p:cNvPicPr>
            <a:picLocks noChangeAspect="1"/>
          </p:cNvPicPr>
          <p:nvPr/>
        </p:nvPicPr>
        <p:blipFill>
          <a:blip r:embed="rId3"/>
          <a:stretch>
            <a:fillRect/>
          </a:stretch>
        </p:blipFill>
        <p:spPr>
          <a:xfrm>
            <a:off x="140433" y="1745265"/>
            <a:ext cx="3884996" cy="4021792"/>
          </a:xfrm>
          <a:prstGeom prst="rect">
            <a:avLst/>
          </a:prstGeom>
        </p:spPr>
      </p:pic>
      <p:pic>
        <p:nvPicPr>
          <p:cNvPr id="7" name="Picture 6">
            <a:extLst>
              <a:ext uri="{FF2B5EF4-FFF2-40B4-BE49-F238E27FC236}">
                <a16:creationId xmlns:a16="http://schemas.microsoft.com/office/drawing/2014/main" id="{7DCAD632-F437-2C46-AE4C-B4A8EAB3A0B6}"/>
              </a:ext>
            </a:extLst>
          </p:cNvPr>
          <p:cNvPicPr>
            <a:picLocks noChangeAspect="1"/>
          </p:cNvPicPr>
          <p:nvPr/>
        </p:nvPicPr>
        <p:blipFill>
          <a:blip r:embed="rId4"/>
          <a:stretch>
            <a:fillRect/>
          </a:stretch>
        </p:blipFill>
        <p:spPr>
          <a:xfrm>
            <a:off x="4139218" y="1745265"/>
            <a:ext cx="3884996" cy="4021792"/>
          </a:xfrm>
          <a:prstGeom prst="rect">
            <a:avLst/>
          </a:prstGeom>
        </p:spPr>
      </p:pic>
      <p:pic>
        <p:nvPicPr>
          <p:cNvPr id="9" name="Picture 8">
            <a:extLst>
              <a:ext uri="{FF2B5EF4-FFF2-40B4-BE49-F238E27FC236}">
                <a16:creationId xmlns:a16="http://schemas.microsoft.com/office/drawing/2014/main" id="{9BE79A75-988D-7C4A-9321-9A650071DE68}"/>
              </a:ext>
            </a:extLst>
          </p:cNvPr>
          <p:cNvPicPr>
            <a:picLocks noChangeAspect="1"/>
          </p:cNvPicPr>
          <p:nvPr/>
        </p:nvPicPr>
        <p:blipFill>
          <a:blip r:embed="rId5"/>
          <a:stretch>
            <a:fillRect/>
          </a:stretch>
        </p:blipFill>
        <p:spPr>
          <a:xfrm>
            <a:off x="8056522" y="1745265"/>
            <a:ext cx="3884996" cy="4021792"/>
          </a:xfrm>
          <a:prstGeom prst="rect">
            <a:avLst/>
          </a:prstGeom>
        </p:spPr>
      </p:pic>
    </p:spTree>
    <p:extLst>
      <p:ext uri="{BB962C8B-B14F-4D97-AF65-F5344CB8AC3E}">
        <p14:creationId xmlns:p14="http://schemas.microsoft.com/office/powerpoint/2010/main" val="34406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247E-E353-D949-ACDC-7ED7BFFFA3B2}"/>
              </a:ext>
            </a:extLst>
          </p:cNvPr>
          <p:cNvSpPr>
            <a:spLocks noGrp="1"/>
          </p:cNvSpPr>
          <p:nvPr>
            <p:ph type="title"/>
          </p:nvPr>
        </p:nvSpPr>
        <p:spPr>
          <a:xfrm>
            <a:off x="372682" y="18255"/>
            <a:ext cx="11446635" cy="1325563"/>
          </a:xfrm>
        </p:spPr>
        <p:txBody>
          <a:bodyPr/>
          <a:lstStyle/>
          <a:p>
            <a:r>
              <a:rPr lang="en-US" dirty="0"/>
              <a:t>Discrimination RT: VE Coded</a:t>
            </a:r>
          </a:p>
        </p:txBody>
      </p:sp>
      <p:pic>
        <p:nvPicPr>
          <p:cNvPr id="1026" name="Picture 2">
            <a:extLst>
              <a:ext uri="{FF2B5EF4-FFF2-40B4-BE49-F238E27FC236}">
                <a16:creationId xmlns:a16="http://schemas.microsoft.com/office/drawing/2014/main" id="{6B1E6AF1-3F17-AC5F-8D79-E41D2EAE3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18" y="1097280"/>
            <a:ext cx="5821681" cy="551688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69122C80-CF69-3E1B-F6C2-6DA32843588E}"/>
              </a:ext>
            </a:extLst>
          </p:cNvPr>
          <p:cNvGrpSpPr/>
          <p:nvPr/>
        </p:nvGrpSpPr>
        <p:grpSpPr>
          <a:xfrm>
            <a:off x="4357458" y="1253028"/>
            <a:ext cx="988195" cy="720426"/>
            <a:chOff x="3686898" y="1161588"/>
            <a:chExt cx="988195" cy="720426"/>
          </a:xfrm>
        </p:grpSpPr>
        <p:sp>
          <p:nvSpPr>
            <p:cNvPr id="15" name="Right Bracket 14">
              <a:extLst>
                <a:ext uri="{FF2B5EF4-FFF2-40B4-BE49-F238E27FC236}">
                  <a16:creationId xmlns:a16="http://schemas.microsoft.com/office/drawing/2014/main" id="{FE451C3B-CCDD-1F47-BC0F-6699BD70D1D1}"/>
                </a:ext>
              </a:extLst>
            </p:cNvPr>
            <p:cNvSpPr/>
            <p:nvPr/>
          </p:nvSpPr>
          <p:spPr>
            <a:xfrm>
              <a:off x="4155845" y="1173206"/>
              <a:ext cx="163325" cy="7088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ket 15">
              <a:extLst>
                <a:ext uri="{FF2B5EF4-FFF2-40B4-BE49-F238E27FC236}">
                  <a16:creationId xmlns:a16="http://schemas.microsoft.com/office/drawing/2014/main" id="{6BC05BAD-E647-D40D-F82A-5454514AF71C}"/>
                </a:ext>
              </a:extLst>
            </p:cNvPr>
            <p:cNvSpPr/>
            <p:nvPr/>
          </p:nvSpPr>
          <p:spPr>
            <a:xfrm>
              <a:off x="3686898" y="1161588"/>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4128376-2874-8232-6400-01A2D935AAD0}"/>
                    </a:ext>
                  </a:extLst>
                </p:cNvPr>
                <p:cNvSpPr txBox="1"/>
                <p:nvPr/>
              </p:nvSpPr>
              <p:spPr>
                <a:xfrm>
                  <a:off x="4312680" y="139491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7" name="TextBox 16">
                  <a:extLst>
                    <a:ext uri="{FF2B5EF4-FFF2-40B4-BE49-F238E27FC236}">
                      <a16:creationId xmlns:a16="http://schemas.microsoft.com/office/drawing/2014/main" id="{94128376-2874-8232-6400-01A2D935AAD0}"/>
                    </a:ext>
                  </a:extLst>
                </p:cNvPr>
                <p:cNvSpPr txBox="1">
                  <a:spLocks noRot="1" noChangeAspect="1" noMove="1" noResize="1" noEditPoints="1" noAdjustHandles="1" noChangeArrowheads="1" noChangeShapeType="1" noTextEdit="1"/>
                </p:cNvSpPr>
                <p:nvPr/>
              </p:nvSpPr>
              <p:spPr>
                <a:xfrm>
                  <a:off x="4312680" y="1394919"/>
                  <a:ext cx="362413" cy="276999"/>
                </a:xfrm>
                <a:prstGeom prst="rect">
                  <a:avLst/>
                </a:prstGeom>
                <a:blipFill>
                  <a:blip r:embed="rId4"/>
                  <a:stretch>
                    <a:fillRect l="-10345" r="-10345"/>
                  </a:stretch>
                </a:blipFill>
              </p:spPr>
              <p:txBody>
                <a:bodyPr/>
                <a:lstStyle/>
                <a:p>
                  <a:r>
                    <a:rPr lang="en-US">
                      <a:noFill/>
                    </a:rPr>
                    <a:t> </a:t>
                  </a:r>
                </a:p>
              </p:txBody>
            </p:sp>
          </mc:Fallback>
        </mc:AlternateContent>
        <p:sp>
          <p:nvSpPr>
            <p:cNvPr id="18" name="Right Bracket 17">
              <a:extLst>
                <a:ext uri="{FF2B5EF4-FFF2-40B4-BE49-F238E27FC236}">
                  <a16:creationId xmlns:a16="http://schemas.microsoft.com/office/drawing/2014/main" id="{D100B40C-03F6-5B32-320C-09CD4BD7F600}"/>
                </a:ext>
              </a:extLst>
            </p:cNvPr>
            <p:cNvSpPr/>
            <p:nvPr/>
          </p:nvSpPr>
          <p:spPr>
            <a:xfrm>
              <a:off x="3686898" y="1533419"/>
              <a:ext cx="127203" cy="34859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76C81B1-4564-C93C-4814-DFC36BA0D10A}"/>
                    </a:ext>
                  </a:extLst>
                </p:cNvPr>
                <p:cNvSpPr txBox="1"/>
                <p:nvPr/>
              </p:nvSpPr>
              <p:spPr>
                <a:xfrm>
                  <a:off x="3848273" y="123318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9" name="TextBox 18">
                  <a:extLst>
                    <a:ext uri="{FF2B5EF4-FFF2-40B4-BE49-F238E27FC236}">
                      <a16:creationId xmlns:a16="http://schemas.microsoft.com/office/drawing/2014/main" id="{276C81B1-4564-C93C-4814-DFC36BA0D10A}"/>
                    </a:ext>
                  </a:extLst>
                </p:cNvPr>
                <p:cNvSpPr txBox="1">
                  <a:spLocks noRot="1" noChangeAspect="1" noMove="1" noResize="1" noEditPoints="1" noAdjustHandles="1" noChangeArrowheads="1" noChangeShapeType="1" noTextEdit="1"/>
                </p:cNvSpPr>
                <p:nvPr/>
              </p:nvSpPr>
              <p:spPr>
                <a:xfrm>
                  <a:off x="3848273" y="1233184"/>
                  <a:ext cx="362413" cy="276999"/>
                </a:xfrm>
                <a:prstGeom prst="rect">
                  <a:avLst/>
                </a:prstGeom>
                <a:blipFill>
                  <a:blip r:embed="rId5"/>
                  <a:stretch>
                    <a:fillRect l="-10000"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B8FCE5D-7461-64F0-78E9-63095FD8BEBF}"/>
                    </a:ext>
                  </a:extLst>
                </p:cNvPr>
                <p:cNvSpPr txBox="1"/>
                <p:nvPr/>
              </p:nvSpPr>
              <p:spPr>
                <a:xfrm>
                  <a:off x="3854763" y="1549099"/>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8B8FCE5D-7461-64F0-78E9-63095FD8BEBF}"/>
                    </a:ext>
                  </a:extLst>
                </p:cNvPr>
                <p:cNvSpPr txBox="1">
                  <a:spLocks noRot="1" noChangeAspect="1" noMove="1" noResize="1" noEditPoints="1" noAdjustHandles="1" noChangeArrowheads="1" noChangeShapeType="1" noTextEdit="1"/>
                </p:cNvSpPr>
                <p:nvPr/>
              </p:nvSpPr>
              <p:spPr>
                <a:xfrm>
                  <a:off x="3854763" y="1549099"/>
                  <a:ext cx="362413" cy="276999"/>
                </a:xfrm>
                <a:prstGeom prst="rect">
                  <a:avLst/>
                </a:prstGeom>
                <a:blipFill>
                  <a:blip r:embed="rId6"/>
                  <a:stretch>
                    <a:fillRect l="-10345" r="-10345"/>
                  </a:stretch>
                </a:blipFill>
              </p:spPr>
              <p:txBody>
                <a:bodyPr/>
                <a:lstStyle/>
                <a:p>
                  <a:r>
                    <a:rPr lang="en-US">
                      <a:noFill/>
                    </a:rPr>
                    <a:t> </a:t>
                  </a:r>
                </a:p>
              </p:txBody>
            </p:sp>
          </mc:Fallback>
        </mc:AlternateContent>
      </p:grpSp>
      <p:sp>
        <p:nvSpPr>
          <p:cNvPr id="21" name="TextBox 20">
            <a:extLst>
              <a:ext uri="{FF2B5EF4-FFF2-40B4-BE49-F238E27FC236}">
                <a16:creationId xmlns:a16="http://schemas.microsoft.com/office/drawing/2014/main" id="{DC488ECE-454C-2F2F-466B-880D77505C49}"/>
              </a:ext>
            </a:extLst>
          </p:cNvPr>
          <p:cNvSpPr txBox="1"/>
          <p:nvPr/>
        </p:nvSpPr>
        <p:spPr>
          <a:xfrm>
            <a:off x="7939564" y="6262047"/>
            <a:ext cx="5759309" cy="461665"/>
          </a:xfrm>
          <a:prstGeom prst="rect">
            <a:avLst/>
          </a:prstGeom>
          <a:noFill/>
        </p:spPr>
        <p:txBody>
          <a:bodyPr wrap="square" rtlCol="0">
            <a:spAutoFit/>
          </a:bodyPr>
          <a:lstStyle/>
          <a:p>
            <a:r>
              <a:rPr lang="en-US" sz="1200" i="1" dirty="0"/>
              <a:t>Note: </a:t>
            </a:r>
            <a:r>
              <a:rPr lang="en-US" sz="1200" dirty="0"/>
              <a:t>Pairwise duration independent t-tests</a:t>
            </a:r>
          </a:p>
          <a:p>
            <a:r>
              <a:rPr lang="en-US" sz="1200" dirty="0"/>
              <a:t>*** Indicates p &lt; 0.001 </a:t>
            </a:r>
          </a:p>
        </p:txBody>
      </p:sp>
    </p:spTree>
    <p:extLst>
      <p:ext uri="{BB962C8B-B14F-4D97-AF65-F5344CB8AC3E}">
        <p14:creationId xmlns:p14="http://schemas.microsoft.com/office/powerpoint/2010/main" val="2464476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F2419AC-3D1F-A84E-BA84-E11A47D32C08}"/>
              </a:ext>
            </a:extLst>
          </p:cNvPr>
          <p:cNvSpPr txBox="1">
            <a:spLocks/>
          </p:cNvSpPr>
          <p:nvPr/>
        </p:nvSpPr>
        <p:spPr>
          <a:xfrm>
            <a:off x="78971" y="72428"/>
            <a:ext cx="12024360" cy="792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a:t>How generalizable are spatial judgments across task, duration, and outcome?</a:t>
            </a:r>
            <a:endParaRPr lang="en-US" sz="3000" dirty="0"/>
          </a:p>
        </p:txBody>
      </p:sp>
      <p:grpSp>
        <p:nvGrpSpPr>
          <p:cNvPr id="13" name="Group 12">
            <a:extLst>
              <a:ext uri="{FF2B5EF4-FFF2-40B4-BE49-F238E27FC236}">
                <a16:creationId xmlns:a16="http://schemas.microsoft.com/office/drawing/2014/main" id="{6D6512EB-9EE1-2884-7609-30685D23FDE6}"/>
              </a:ext>
            </a:extLst>
          </p:cNvPr>
          <p:cNvGrpSpPr/>
          <p:nvPr/>
        </p:nvGrpSpPr>
        <p:grpSpPr>
          <a:xfrm>
            <a:off x="2728110" y="710878"/>
            <a:ext cx="7409118" cy="6076169"/>
            <a:chOff x="2728110" y="710878"/>
            <a:chExt cx="7409118" cy="6076169"/>
          </a:xfrm>
        </p:grpSpPr>
        <p:pic>
          <p:nvPicPr>
            <p:cNvPr id="4" name="Picture 3">
              <a:extLst>
                <a:ext uri="{FF2B5EF4-FFF2-40B4-BE49-F238E27FC236}">
                  <a16:creationId xmlns:a16="http://schemas.microsoft.com/office/drawing/2014/main" id="{0FB99EFF-6A3B-1446-AE93-D22B82E56B91}"/>
                </a:ext>
              </a:extLst>
            </p:cNvPr>
            <p:cNvPicPr>
              <a:picLocks noChangeAspect="1"/>
            </p:cNvPicPr>
            <p:nvPr/>
          </p:nvPicPr>
          <p:blipFill>
            <a:blip r:embed="rId3"/>
            <a:stretch>
              <a:fillRect/>
            </a:stretch>
          </p:blipFill>
          <p:spPr>
            <a:xfrm>
              <a:off x="2728110" y="710878"/>
              <a:ext cx="6735779" cy="6076169"/>
            </a:xfrm>
            <a:prstGeom prst="rect">
              <a:avLst/>
            </a:prstGeom>
          </p:spPr>
        </p:pic>
        <p:grpSp>
          <p:nvGrpSpPr>
            <p:cNvPr id="8" name="Group 7">
              <a:extLst>
                <a:ext uri="{FF2B5EF4-FFF2-40B4-BE49-F238E27FC236}">
                  <a16:creationId xmlns:a16="http://schemas.microsoft.com/office/drawing/2014/main" id="{587DD016-4297-DD48-7321-6E4D9C3EE56A}"/>
                </a:ext>
              </a:extLst>
            </p:cNvPr>
            <p:cNvGrpSpPr/>
            <p:nvPr/>
          </p:nvGrpSpPr>
          <p:grpSpPr>
            <a:xfrm>
              <a:off x="8932677" y="2865454"/>
              <a:ext cx="1149370" cy="307777"/>
              <a:chOff x="8932677" y="2857571"/>
              <a:chExt cx="1149370" cy="307777"/>
            </a:xfrm>
          </p:grpSpPr>
          <p:sp>
            <p:nvSpPr>
              <p:cNvPr id="7" name="TextBox 6">
                <a:extLst>
                  <a:ext uri="{FF2B5EF4-FFF2-40B4-BE49-F238E27FC236}">
                    <a16:creationId xmlns:a16="http://schemas.microsoft.com/office/drawing/2014/main" id="{7D94B1D4-AC96-E9E1-C748-30E7B3B9E7FE}"/>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3" name="Straight Connector 2">
                <a:extLst>
                  <a:ext uri="{FF2B5EF4-FFF2-40B4-BE49-F238E27FC236}">
                    <a16:creationId xmlns:a16="http://schemas.microsoft.com/office/drawing/2014/main" id="{7F445D0F-0E79-73A0-0F2A-48BAADCFE9A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F4AB2-EE9B-ED91-FB12-66F557BD216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9" name="Group 8">
              <a:extLst>
                <a:ext uri="{FF2B5EF4-FFF2-40B4-BE49-F238E27FC236}">
                  <a16:creationId xmlns:a16="http://schemas.microsoft.com/office/drawing/2014/main" id="{B0F6043D-C5B7-D86D-272E-12EF13DABD45}"/>
                </a:ext>
              </a:extLst>
            </p:cNvPr>
            <p:cNvGrpSpPr/>
            <p:nvPr/>
          </p:nvGrpSpPr>
          <p:grpSpPr>
            <a:xfrm>
              <a:off x="8932677" y="3632483"/>
              <a:ext cx="1204551" cy="307777"/>
              <a:chOff x="8932677" y="2857571"/>
              <a:chExt cx="1204551" cy="307777"/>
            </a:xfrm>
          </p:grpSpPr>
          <p:sp>
            <p:nvSpPr>
              <p:cNvPr id="10" name="TextBox 9">
                <a:extLst>
                  <a:ext uri="{FF2B5EF4-FFF2-40B4-BE49-F238E27FC236}">
                    <a16:creationId xmlns:a16="http://schemas.microsoft.com/office/drawing/2014/main" id="{BB1741DE-BED4-AD30-38C5-31DF09E29F6A}"/>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1" name="Straight Connector 10">
                <a:extLst>
                  <a:ext uri="{FF2B5EF4-FFF2-40B4-BE49-F238E27FC236}">
                    <a16:creationId xmlns:a16="http://schemas.microsoft.com/office/drawing/2014/main" id="{28B63636-81BA-F2A8-D3F4-19C13351213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6EBBF8-C67F-ADD7-1F44-6E933863A0B0}"/>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grpSp>
    </p:spTree>
    <p:extLst>
      <p:ext uri="{BB962C8B-B14F-4D97-AF65-F5344CB8AC3E}">
        <p14:creationId xmlns:p14="http://schemas.microsoft.com/office/powerpoint/2010/main" val="271416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2577871" y="805758"/>
            <a:ext cx="6574562" cy="5979814"/>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8986966" y="996199"/>
            <a:ext cx="627162" cy="4394100"/>
          </a:xfrm>
          <a:prstGeom prst="rect">
            <a:avLst/>
          </a:prstGeom>
        </p:spPr>
      </p:pic>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78971" y="72428"/>
            <a:ext cx="12024360" cy="792096"/>
          </a:xfrm>
        </p:spPr>
        <p:txBody>
          <a:bodyPr>
            <a:noAutofit/>
          </a:bodyPr>
          <a:lstStyle/>
          <a:p>
            <a:r>
              <a:rPr lang="en-US" sz="3000" dirty="0"/>
              <a:t>How generalizable are spatial judgments across task, duration, and outcome?</a:t>
            </a:r>
          </a:p>
        </p:txBody>
      </p:sp>
      <p:grpSp>
        <p:nvGrpSpPr>
          <p:cNvPr id="2" name="Group 1">
            <a:extLst>
              <a:ext uri="{FF2B5EF4-FFF2-40B4-BE49-F238E27FC236}">
                <a16:creationId xmlns:a16="http://schemas.microsoft.com/office/drawing/2014/main" id="{BEECF152-730A-8660-3AC1-3609ABD187BA}"/>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FEA6EC9F-649F-88A0-8054-27941A2E9E16}"/>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8" name="Straight Connector 7">
              <a:extLst>
                <a:ext uri="{FF2B5EF4-FFF2-40B4-BE49-F238E27FC236}">
                  <a16:creationId xmlns:a16="http://schemas.microsoft.com/office/drawing/2014/main" id="{166E97A3-75F2-BF97-E160-6884B779AF8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9B6A8E-543C-7B66-0DD0-606BC4561018}"/>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0" name="Group 9">
            <a:extLst>
              <a:ext uri="{FF2B5EF4-FFF2-40B4-BE49-F238E27FC236}">
                <a16:creationId xmlns:a16="http://schemas.microsoft.com/office/drawing/2014/main" id="{E124AF3A-CB9A-9C6A-BEEB-407AC8E5B830}"/>
              </a:ext>
            </a:extLst>
          </p:cNvPr>
          <p:cNvGrpSpPr/>
          <p:nvPr/>
        </p:nvGrpSpPr>
        <p:grpSpPr>
          <a:xfrm>
            <a:off x="9039443" y="3409119"/>
            <a:ext cx="1204551" cy="307777"/>
            <a:chOff x="8932677" y="2857571"/>
            <a:chExt cx="1204551" cy="307777"/>
          </a:xfrm>
        </p:grpSpPr>
        <p:sp>
          <p:nvSpPr>
            <p:cNvPr id="11" name="TextBox 10">
              <a:extLst>
                <a:ext uri="{FF2B5EF4-FFF2-40B4-BE49-F238E27FC236}">
                  <a16:creationId xmlns:a16="http://schemas.microsoft.com/office/drawing/2014/main" id="{311D1288-7095-0F05-873B-150AD7E8012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2" name="Straight Connector 11">
              <a:extLst>
                <a:ext uri="{FF2B5EF4-FFF2-40B4-BE49-F238E27FC236}">
                  <a16:creationId xmlns:a16="http://schemas.microsoft.com/office/drawing/2014/main" id="{CFEC879E-F0F1-006F-23A3-1EE50FE52E8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5C6077-AD6A-398D-8CBC-2B16D0D6E38D}"/>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609220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290928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a:t>
            </a:r>
          </a:p>
        </p:txBody>
      </p:sp>
      <p:sp>
        <p:nvSpPr>
          <p:cNvPr id="10" name="TextBox 9">
            <a:extLst>
              <a:ext uri="{FF2B5EF4-FFF2-40B4-BE49-F238E27FC236}">
                <a16:creationId xmlns:a16="http://schemas.microsoft.com/office/drawing/2014/main" id="{FB05B9AE-2D17-7F41-9092-C806F9E3ABAD}"/>
              </a:ext>
            </a:extLst>
          </p:cNvPr>
          <p:cNvSpPr txBox="1"/>
          <p:nvPr/>
        </p:nvSpPr>
        <p:spPr>
          <a:xfrm>
            <a:off x="434715" y="1173952"/>
            <a:ext cx="3091123" cy="954107"/>
          </a:xfrm>
          <a:prstGeom prst="rect">
            <a:avLst/>
          </a:prstGeom>
          <a:noFill/>
        </p:spPr>
        <p:txBody>
          <a:bodyPr wrap="square" rtlCol="0">
            <a:spAutoFit/>
          </a:bodyPr>
          <a:lstStyle/>
          <a:p>
            <a:r>
              <a:rPr lang="en-US" sz="1400" dirty="0"/>
              <a:t>As viewing duration increases, the relationship between the discrimination split data gets stronger in both outcome measures. </a:t>
            </a:r>
          </a:p>
        </p:txBody>
      </p:sp>
      <p:grpSp>
        <p:nvGrpSpPr>
          <p:cNvPr id="3" name="Group 2">
            <a:extLst>
              <a:ext uri="{FF2B5EF4-FFF2-40B4-BE49-F238E27FC236}">
                <a16:creationId xmlns:a16="http://schemas.microsoft.com/office/drawing/2014/main" id="{FCBDBD04-2200-4E4F-AD9A-914DFC88CDBE}"/>
              </a:ext>
            </a:extLst>
          </p:cNvPr>
          <p:cNvGrpSpPr/>
          <p:nvPr/>
        </p:nvGrpSpPr>
        <p:grpSpPr>
          <a:xfrm>
            <a:off x="3987534" y="805758"/>
            <a:ext cx="7036257" cy="5979814"/>
            <a:chOff x="5051834" y="805758"/>
            <a:chExt cx="7036257" cy="5979814"/>
          </a:xfrm>
        </p:grpSpPr>
        <p:grpSp>
          <p:nvGrpSpPr>
            <p:cNvPr id="4" name="Group 3">
              <a:extLst>
                <a:ext uri="{FF2B5EF4-FFF2-40B4-BE49-F238E27FC236}">
                  <a16:creationId xmlns:a16="http://schemas.microsoft.com/office/drawing/2014/main" id="{70292019-B7D1-9642-857B-5427629324D0}"/>
                </a:ext>
              </a:extLst>
            </p:cNvPr>
            <p:cNvGrpSpPr/>
            <p:nvPr/>
          </p:nvGrpSpPr>
          <p:grpSpPr>
            <a:xfrm>
              <a:off x="5051834"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8" name="Rectangle 7">
              <a:extLst>
                <a:ext uri="{FF2B5EF4-FFF2-40B4-BE49-F238E27FC236}">
                  <a16:creationId xmlns:a16="http://schemas.microsoft.com/office/drawing/2014/main" id="{24A5FEA3-39F1-A346-9445-F0DCF7EECFAF}"/>
                </a:ext>
              </a:extLst>
            </p:cNvPr>
            <p:cNvSpPr/>
            <p:nvPr/>
          </p:nvSpPr>
          <p:spPr>
            <a:xfrm>
              <a:off x="6896334" y="1012825"/>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12EFB6-F330-9B46-8173-2A27DB0F740C}"/>
                </a:ext>
              </a:extLst>
            </p:cNvPr>
            <p:cNvSpPr/>
            <p:nvPr/>
          </p:nvSpPr>
          <p:spPr>
            <a:xfrm>
              <a:off x="9126669" y="312702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052A6BD-8D28-BB0D-9C69-43A83D95E4E6}"/>
              </a:ext>
            </a:extLst>
          </p:cNvPr>
          <p:cNvGrpSpPr/>
          <p:nvPr/>
        </p:nvGrpSpPr>
        <p:grpSpPr>
          <a:xfrm>
            <a:off x="10451810" y="2625483"/>
            <a:ext cx="1149370" cy="307777"/>
            <a:chOff x="8932677" y="2857571"/>
            <a:chExt cx="1149370" cy="307777"/>
          </a:xfrm>
        </p:grpSpPr>
        <p:sp>
          <p:nvSpPr>
            <p:cNvPr id="19" name="TextBox 18">
              <a:extLst>
                <a:ext uri="{FF2B5EF4-FFF2-40B4-BE49-F238E27FC236}">
                  <a16:creationId xmlns:a16="http://schemas.microsoft.com/office/drawing/2014/main" id="{AD06C228-EAC0-2EE2-35A0-6F8475017853}"/>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20" name="Straight Connector 19">
              <a:extLst>
                <a:ext uri="{FF2B5EF4-FFF2-40B4-BE49-F238E27FC236}">
                  <a16:creationId xmlns:a16="http://schemas.microsoft.com/office/drawing/2014/main" id="{F02332E7-DF69-F09F-0BEA-FEA81E12646A}"/>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F08B499-6425-076D-62AB-2E0917AB216C}"/>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2" name="Group 21">
            <a:extLst>
              <a:ext uri="{FF2B5EF4-FFF2-40B4-BE49-F238E27FC236}">
                <a16:creationId xmlns:a16="http://schemas.microsoft.com/office/drawing/2014/main" id="{FD308D40-6C26-D735-1A3A-B6057D866730}"/>
              </a:ext>
            </a:extLst>
          </p:cNvPr>
          <p:cNvGrpSpPr/>
          <p:nvPr/>
        </p:nvGrpSpPr>
        <p:grpSpPr>
          <a:xfrm>
            <a:off x="10451810" y="3392512"/>
            <a:ext cx="1204551" cy="307777"/>
            <a:chOff x="8932677" y="2857571"/>
            <a:chExt cx="1204551" cy="307777"/>
          </a:xfrm>
        </p:grpSpPr>
        <p:sp>
          <p:nvSpPr>
            <p:cNvPr id="23" name="TextBox 22">
              <a:extLst>
                <a:ext uri="{FF2B5EF4-FFF2-40B4-BE49-F238E27FC236}">
                  <a16:creationId xmlns:a16="http://schemas.microsoft.com/office/drawing/2014/main" id="{FC6490E5-F203-82FA-E334-A22D02D6B4D2}"/>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4" name="Straight Connector 23">
              <a:extLst>
                <a:ext uri="{FF2B5EF4-FFF2-40B4-BE49-F238E27FC236}">
                  <a16:creationId xmlns:a16="http://schemas.microsoft.com/office/drawing/2014/main" id="{41FBCC16-C6CC-B8EA-6C6F-02E806845E00}"/>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8B21160-154F-0F1B-B39B-CBCED7B007E3}"/>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pic>
        <p:nvPicPr>
          <p:cNvPr id="26" name="Picture 25">
            <a:extLst>
              <a:ext uri="{FF2B5EF4-FFF2-40B4-BE49-F238E27FC236}">
                <a16:creationId xmlns:a16="http://schemas.microsoft.com/office/drawing/2014/main" id="{ADF641EA-9A75-2B62-704E-36FB0AE295C2}"/>
              </a:ext>
            </a:extLst>
          </p:cNvPr>
          <p:cNvPicPr>
            <a:picLocks noChangeAspect="1"/>
          </p:cNvPicPr>
          <p:nvPr/>
        </p:nvPicPr>
        <p:blipFill>
          <a:blip r:embed="rId5"/>
          <a:stretch>
            <a:fillRect/>
          </a:stretch>
        </p:blipFill>
        <p:spPr>
          <a:xfrm>
            <a:off x="188227" y="2543546"/>
            <a:ext cx="3644292" cy="3644292"/>
          </a:xfrm>
          <a:prstGeom prst="rect">
            <a:avLst/>
          </a:prstGeom>
          <a:ln w="38100">
            <a:solidFill>
              <a:srgbClr val="00FF00"/>
            </a:solidFill>
          </a:ln>
        </p:spPr>
      </p:pic>
      <p:sp>
        <p:nvSpPr>
          <p:cNvPr id="27" name="Rectangle 26">
            <a:extLst>
              <a:ext uri="{FF2B5EF4-FFF2-40B4-BE49-F238E27FC236}">
                <a16:creationId xmlns:a16="http://schemas.microsoft.com/office/drawing/2014/main" id="{539F95C8-ABF7-9645-5A19-D5020A6AA886}"/>
              </a:ext>
            </a:extLst>
          </p:cNvPr>
          <p:cNvSpPr/>
          <p:nvPr/>
        </p:nvSpPr>
        <p:spPr>
          <a:xfrm>
            <a:off x="8453654" y="3530990"/>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9324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4703E36-98D9-BAD0-CB5A-52BCEAED3CAE}"/>
              </a:ext>
            </a:extLst>
          </p:cNvPr>
          <p:cNvGrpSpPr/>
          <p:nvPr/>
        </p:nvGrpSpPr>
        <p:grpSpPr>
          <a:xfrm>
            <a:off x="3987534" y="805758"/>
            <a:ext cx="7036257" cy="5979814"/>
            <a:chOff x="3723003" y="182519"/>
            <a:chExt cx="7355772" cy="6492962"/>
          </a:xfrm>
        </p:grpSpPr>
        <p:pic>
          <p:nvPicPr>
            <p:cNvPr id="14" name="Picture 13">
              <a:extLst>
                <a:ext uri="{FF2B5EF4-FFF2-40B4-BE49-F238E27FC236}">
                  <a16:creationId xmlns:a16="http://schemas.microsoft.com/office/drawing/2014/main" id="{D13983A3-E667-E89F-688B-D2439F68B603}"/>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15" name="Picture 14">
              <a:extLst>
                <a:ext uri="{FF2B5EF4-FFF2-40B4-BE49-F238E27FC236}">
                  <a16:creationId xmlns:a16="http://schemas.microsoft.com/office/drawing/2014/main" id="{2551139B-99E2-E811-CF62-37F2237F2CE6}"/>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2" name="Title 1">
            <a:extLst>
              <a:ext uri="{FF2B5EF4-FFF2-40B4-BE49-F238E27FC236}">
                <a16:creationId xmlns:a16="http://schemas.microsoft.com/office/drawing/2014/main" id="{06DD9310-296A-DD47-87FE-0DA943425604}"/>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Accuracy </a:t>
            </a:r>
          </a:p>
        </p:txBody>
      </p:sp>
      <p:sp>
        <p:nvSpPr>
          <p:cNvPr id="10" name="Rectangle 9">
            <a:extLst>
              <a:ext uri="{FF2B5EF4-FFF2-40B4-BE49-F238E27FC236}">
                <a16:creationId xmlns:a16="http://schemas.microsoft.com/office/drawing/2014/main" id="{0E8F5536-A78E-3842-988B-1DB693F3E1A3}"/>
              </a:ext>
            </a:extLst>
          </p:cNvPr>
          <p:cNvSpPr/>
          <p:nvPr/>
        </p:nvSpPr>
        <p:spPr>
          <a:xfrm>
            <a:off x="7718433" y="1743358"/>
            <a:ext cx="362139" cy="35308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4C513A-6351-9344-829D-891733DDBEAB}"/>
              </a:ext>
            </a:extLst>
          </p:cNvPr>
          <p:cNvPicPr>
            <a:picLocks noChangeAspect="1"/>
          </p:cNvPicPr>
          <p:nvPr/>
        </p:nvPicPr>
        <p:blipFill>
          <a:blip r:embed="rId5"/>
          <a:stretch>
            <a:fillRect/>
          </a:stretch>
        </p:blipFill>
        <p:spPr>
          <a:xfrm>
            <a:off x="244928" y="2625483"/>
            <a:ext cx="3601587" cy="3601587"/>
          </a:xfrm>
          <a:prstGeom prst="rect">
            <a:avLst/>
          </a:prstGeom>
          <a:ln w="38100">
            <a:solidFill>
              <a:srgbClr val="00FF00"/>
            </a:solidFill>
          </a:ln>
        </p:spPr>
      </p:pic>
      <p:sp>
        <p:nvSpPr>
          <p:cNvPr id="3" name="TextBox 2">
            <a:extLst>
              <a:ext uri="{FF2B5EF4-FFF2-40B4-BE49-F238E27FC236}">
                <a16:creationId xmlns:a16="http://schemas.microsoft.com/office/drawing/2014/main" id="{8F086CE0-D649-4F23-20F8-26415BAE2EF7}"/>
              </a:ext>
            </a:extLst>
          </p:cNvPr>
          <p:cNvSpPr txBox="1"/>
          <p:nvPr/>
        </p:nvSpPr>
        <p:spPr>
          <a:xfrm>
            <a:off x="332233" y="1346288"/>
            <a:ext cx="3426976" cy="738664"/>
          </a:xfrm>
          <a:prstGeom prst="rect">
            <a:avLst/>
          </a:prstGeom>
          <a:noFill/>
        </p:spPr>
        <p:txBody>
          <a:bodyPr wrap="square" rtlCol="0">
            <a:spAutoFit/>
          </a:bodyPr>
          <a:lstStyle/>
          <a:p>
            <a:r>
              <a:rPr lang="en-US" sz="1400" dirty="0"/>
              <a:t>Percent correct from verbal estimates is significantly correlated with percent correct from discrimination at each duration. </a:t>
            </a:r>
          </a:p>
        </p:txBody>
      </p:sp>
      <p:sp>
        <p:nvSpPr>
          <p:cNvPr id="8" name="Rectangle 7">
            <a:extLst>
              <a:ext uri="{FF2B5EF4-FFF2-40B4-BE49-F238E27FC236}">
                <a16:creationId xmlns:a16="http://schemas.microsoft.com/office/drawing/2014/main" id="{FCB19FFA-47CE-3CEB-9617-D525A0363F19}"/>
              </a:ext>
            </a:extLst>
          </p:cNvPr>
          <p:cNvSpPr/>
          <p:nvPr/>
        </p:nvSpPr>
        <p:spPr>
          <a:xfrm>
            <a:off x="6972710" y="102617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9A6B6D1-D572-2391-7E6A-E9F7EA5AB670}"/>
              </a:ext>
            </a:extLst>
          </p:cNvPr>
          <p:cNvGrpSpPr/>
          <p:nvPr/>
        </p:nvGrpSpPr>
        <p:grpSpPr>
          <a:xfrm>
            <a:off x="10451810" y="2625483"/>
            <a:ext cx="1149370" cy="307777"/>
            <a:chOff x="8932677" y="2857571"/>
            <a:chExt cx="1149370" cy="307777"/>
          </a:xfrm>
        </p:grpSpPr>
        <p:sp>
          <p:nvSpPr>
            <p:cNvPr id="17" name="TextBox 16">
              <a:extLst>
                <a:ext uri="{FF2B5EF4-FFF2-40B4-BE49-F238E27FC236}">
                  <a16:creationId xmlns:a16="http://schemas.microsoft.com/office/drawing/2014/main" id="{03154F5D-AFAA-0A99-69F0-EF3DCD14FB3D}"/>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8" name="Straight Connector 17">
              <a:extLst>
                <a:ext uri="{FF2B5EF4-FFF2-40B4-BE49-F238E27FC236}">
                  <a16:creationId xmlns:a16="http://schemas.microsoft.com/office/drawing/2014/main" id="{4B61634A-B374-9F42-6011-3AEFE08DAD39}"/>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ED4F1FE-95D9-7113-9947-820376B30D7E}"/>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20" name="Group 19">
            <a:extLst>
              <a:ext uri="{FF2B5EF4-FFF2-40B4-BE49-F238E27FC236}">
                <a16:creationId xmlns:a16="http://schemas.microsoft.com/office/drawing/2014/main" id="{2EE2D115-8281-5F87-DF3E-AB5D9A65E9B1}"/>
              </a:ext>
            </a:extLst>
          </p:cNvPr>
          <p:cNvGrpSpPr/>
          <p:nvPr/>
        </p:nvGrpSpPr>
        <p:grpSpPr>
          <a:xfrm>
            <a:off x="10451810" y="3392512"/>
            <a:ext cx="1204551" cy="307777"/>
            <a:chOff x="8932677" y="2857571"/>
            <a:chExt cx="1204551" cy="307777"/>
          </a:xfrm>
        </p:grpSpPr>
        <p:sp>
          <p:nvSpPr>
            <p:cNvPr id="21" name="TextBox 20">
              <a:extLst>
                <a:ext uri="{FF2B5EF4-FFF2-40B4-BE49-F238E27FC236}">
                  <a16:creationId xmlns:a16="http://schemas.microsoft.com/office/drawing/2014/main" id="{BEBE27FD-7BF6-A6C2-E861-E15032C277A8}"/>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22" name="Straight Connector 21">
              <a:extLst>
                <a:ext uri="{FF2B5EF4-FFF2-40B4-BE49-F238E27FC236}">
                  <a16:creationId xmlns:a16="http://schemas.microsoft.com/office/drawing/2014/main" id="{57933D5E-8709-A408-6E97-A77C846BC06B}"/>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44ACC87-AFB0-CD12-6878-6B13AA427F3A}"/>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2829518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0292019-B7D1-9642-857B-5427629324D0}"/>
              </a:ext>
            </a:extLst>
          </p:cNvPr>
          <p:cNvGrpSpPr/>
          <p:nvPr/>
        </p:nvGrpSpPr>
        <p:grpSpPr>
          <a:xfrm>
            <a:off x="2577871" y="805758"/>
            <a:ext cx="7036257" cy="5979814"/>
            <a:chOff x="3723003" y="182519"/>
            <a:chExt cx="7355772" cy="6492962"/>
          </a:xfrm>
        </p:grpSpPr>
        <p:pic>
          <p:nvPicPr>
            <p:cNvPr id="5" name="Picture 4">
              <a:extLst>
                <a:ext uri="{FF2B5EF4-FFF2-40B4-BE49-F238E27FC236}">
                  <a16:creationId xmlns:a16="http://schemas.microsoft.com/office/drawing/2014/main" id="{8C82756B-C799-3843-9057-4B85FD6A2148}"/>
                </a:ext>
              </a:extLst>
            </p:cNvPr>
            <p:cNvPicPr>
              <a:picLocks noChangeAspect="1"/>
            </p:cNvPicPr>
            <p:nvPr/>
          </p:nvPicPr>
          <p:blipFill>
            <a:blip r:embed="rId3"/>
            <a:stretch>
              <a:fillRect/>
            </a:stretch>
          </p:blipFill>
          <p:spPr>
            <a:xfrm>
              <a:off x="3723003" y="182519"/>
              <a:ext cx="6873112" cy="6492962"/>
            </a:xfrm>
            <a:prstGeom prst="rect">
              <a:avLst/>
            </a:prstGeom>
          </p:spPr>
        </p:pic>
        <p:pic>
          <p:nvPicPr>
            <p:cNvPr id="6" name="Picture 5">
              <a:extLst>
                <a:ext uri="{FF2B5EF4-FFF2-40B4-BE49-F238E27FC236}">
                  <a16:creationId xmlns:a16="http://schemas.microsoft.com/office/drawing/2014/main" id="{994BA3E5-C4EE-624D-A560-BD70CDF4BFED}"/>
                </a:ext>
              </a:extLst>
            </p:cNvPr>
            <p:cNvPicPr>
              <a:picLocks noChangeAspect="1"/>
            </p:cNvPicPr>
            <p:nvPr/>
          </p:nvPicPr>
          <p:blipFill>
            <a:blip r:embed="rId4"/>
            <a:stretch>
              <a:fillRect/>
            </a:stretch>
          </p:blipFill>
          <p:spPr>
            <a:xfrm>
              <a:off x="10423134" y="389302"/>
              <a:ext cx="655641" cy="4771173"/>
            </a:xfrm>
            <a:prstGeom prst="rect">
              <a:avLst/>
            </a:prstGeom>
          </p:spPr>
        </p:pic>
      </p:grpSp>
      <p:sp>
        <p:nvSpPr>
          <p:cNvPr id="7" name="Title 1">
            <a:extLst>
              <a:ext uri="{FF2B5EF4-FFF2-40B4-BE49-F238E27FC236}">
                <a16:creationId xmlns:a16="http://schemas.microsoft.com/office/drawing/2014/main" id="{F9F48D6E-BB53-C64A-9A7E-90849BA7B3D2}"/>
              </a:ext>
            </a:extLst>
          </p:cNvPr>
          <p:cNvSpPr>
            <a:spLocks noGrp="1"/>
          </p:cNvSpPr>
          <p:nvPr>
            <p:ph type="title"/>
          </p:nvPr>
        </p:nvSpPr>
        <p:spPr>
          <a:xfrm>
            <a:off x="103909" y="182519"/>
            <a:ext cx="11258190" cy="623239"/>
          </a:xfrm>
        </p:spPr>
        <p:txBody>
          <a:bodyPr>
            <a:normAutofit fontScale="90000"/>
          </a:bodyPr>
          <a:lstStyle/>
          <a:p>
            <a:r>
              <a:rPr lang="en-US" dirty="0"/>
              <a:t>Stimulus-Driven Task Generalization </a:t>
            </a:r>
          </a:p>
        </p:txBody>
      </p:sp>
      <p:sp>
        <p:nvSpPr>
          <p:cNvPr id="8" name="Rectangle 7">
            <a:extLst>
              <a:ext uri="{FF2B5EF4-FFF2-40B4-BE49-F238E27FC236}">
                <a16:creationId xmlns:a16="http://schemas.microsoft.com/office/drawing/2014/main" id="{235E6EEC-CE5C-B042-AE65-7BC6A092EC84}"/>
              </a:ext>
            </a:extLst>
          </p:cNvPr>
          <p:cNvSpPr/>
          <p:nvPr/>
        </p:nvSpPr>
        <p:spPr>
          <a:xfrm>
            <a:off x="6644393" y="2081249"/>
            <a:ext cx="1130531" cy="111523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3EB42A5-CAFF-1644-A892-F9317F799ED8}"/>
              </a:ext>
            </a:extLst>
          </p:cNvPr>
          <p:cNvSpPr txBox="1"/>
          <p:nvPr/>
        </p:nvSpPr>
        <p:spPr>
          <a:xfrm>
            <a:off x="9468195" y="1127142"/>
            <a:ext cx="2723803" cy="954107"/>
          </a:xfrm>
          <a:prstGeom prst="rect">
            <a:avLst/>
          </a:prstGeom>
          <a:noFill/>
        </p:spPr>
        <p:txBody>
          <a:bodyPr wrap="square" rtlCol="0">
            <a:spAutoFit/>
          </a:bodyPr>
          <a:lstStyle/>
          <a:p>
            <a:r>
              <a:rPr lang="en-US" sz="1400" dirty="0"/>
              <a:t>At 250 ms (and above) response time from discrimination can significantly predict accuracy in verbal judgment. </a:t>
            </a:r>
          </a:p>
        </p:txBody>
      </p:sp>
      <p:grpSp>
        <p:nvGrpSpPr>
          <p:cNvPr id="2" name="Group 1">
            <a:extLst>
              <a:ext uri="{FF2B5EF4-FFF2-40B4-BE49-F238E27FC236}">
                <a16:creationId xmlns:a16="http://schemas.microsoft.com/office/drawing/2014/main" id="{05760B62-6C48-B9DE-BE8E-2A21B9871054}"/>
              </a:ext>
            </a:extLst>
          </p:cNvPr>
          <p:cNvGrpSpPr/>
          <p:nvPr/>
        </p:nvGrpSpPr>
        <p:grpSpPr>
          <a:xfrm>
            <a:off x="9039443" y="2642090"/>
            <a:ext cx="1149370" cy="307777"/>
            <a:chOff x="8932677" y="2857571"/>
            <a:chExt cx="1149370" cy="307777"/>
          </a:xfrm>
        </p:grpSpPr>
        <p:sp>
          <p:nvSpPr>
            <p:cNvPr id="3" name="TextBox 2">
              <a:extLst>
                <a:ext uri="{FF2B5EF4-FFF2-40B4-BE49-F238E27FC236}">
                  <a16:creationId xmlns:a16="http://schemas.microsoft.com/office/drawing/2014/main" id="{1CBA700D-40DE-32C6-15EC-7EF0882DD0A2}"/>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10" name="Straight Connector 9">
              <a:extLst>
                <a:ext uri="{FF2B5EF4-FFF2-40B4-BE49-F238E27FC236}">
                  <a16:creationId xmlns:a16="http://schemas.microsoft.com/office/drawing/2014/main" id="{8D23625C-B84A-B67B-C4F1-1BE562F5DDF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1ACDA77-F590-097D-41D3-FF2A0CC8E423}"/>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12" name="Group 11">
            <a:extLst>
              <a:ext uri="{FF2B5EF4-FFF2-40B4-BE49-F238E27FC236}">
                <a16:creationId xmlns:a16="http://schemas.microsoft.com/office/drawing/2014/main" id="{1E51E4FE-3A21-5146-E3AD-BF3E1D752E83}"/>
              </a:ext>
            </a:extLst>
          </p:cNvPr>
          <p:cNvGrpSpPr/>
          <p:nvPr/>
        </p:nvGrpSpPr>
        <p:grpSpPr>
          <a:xfrm>
            <a:off x="9039443" y="3409119"/>
            <a:ext cx="1204551" cy="307777"/>
            <a:chOff x="8932677" y="2857571"/>
            <a:chExt cx="1204551" cy="307777"/>
          </a:xfrm>
        </p:grpSpPr>
        <p:sp>
          <p:nvSpPr>
            <p:cNvPr id="13" name="TextBox 12">
              <a:extLst>
                <a:ext uri="{FF2B5EF4-FFF2-40B4-BE49-F238E27FC236}">
                  <a16:creationId xmlns:a16="http://schemas.microsoft.com/office/drawing/2014/main" id="{BCDA570B-48DD-8334-607F-B278F64FB5DE}"/>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14" name="Straight Connector 13">
              <a:extLst>
                <a:ext uri="{FF2B5EF4-FFF2-40B4-BE49-F238E27FC236}">
                  <a16:creationId xmlns:a16="http://schemas.microsoft.com/office/drawing/2014/main" id="{B6E8AC53-7A34-7794-BFCB-2E489120E332}"/>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CD91CC-B82A-502A-3A6E-6B085CFDEC5E}"/>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401963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37662"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Texture Gradient</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9" name="Trapezoid 8">
            <a:extLst>
              <a:ext uri="{FF2B5EF4-FFF2-40B4-BE49-F238E27FC236}">
                <a16:creationId xmlns:a16="http://schemas.microsoft.com/office/drawing/2014/main" id="{BA8C7E3F-610D-6042-81E0-6A79366BBA25}"/>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11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203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10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231523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10324496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3342446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12" name="Picture 11">
            <a:extLst>
              <a:ext uri="{FF2B5EF4-FFF2-40B4-BE49-F238E27FC236}">
                <a16:creationId xmlns:a16="http://schemas.microsoft.com/office/drawing/2014/main" id="{7EFE4B51-48D6-BA7D-7D5D-9150A224DB54}"/>
              </a:ext>
            </a:extLst>
          </p:cNvPr>
          <p:cNvPicPr>
            <a:picLocks noChangeAspect="1"/>
          </p:cNvPicPr>
          <p:nvPr/>
        </p:nvPicPr>
        <p:blipFill>
          <a:blip r:embed="rId3"/>
          <a:stretch>
            <a:fillRect/>
          </a:stretch>
        </p:blipFill>
        <p:spPr>
          <a:xfrm>
            <a:off x="223760" y="2816574"/>
            <a:ext cx="4191000" cy="2209800"/>
          </a:xfrm>
          <a:prstGeom prst="rect">
            <a:avLst/>
          </a:prstGeom>
        </p:spPr>
      </p:pic>
      <p:pic>
        <p:nvPicPr>
          <p:cNvPr id="13" name="Picture 12" descr="A picture containing indoor, green, tiled&#10;&#10;Description automatically generated">
            <a:extLst>
              <a:ext uri="{FF2B5EF4-FFF2-40B4-BE49-F238E27FC236}">
                <a16:creationId xmlns:a16="http://schemas.microsoft.com/office/drawing/2014/main" id="{B7D68960-68E2-59EB-A0D4-CEA114DB13AE}"/>
              </a:ext>
            </a:extLst>
          </p:cNvPr>
          <p:cNvPicPr>
            <a:picLocks noChangeAspect="1"/>
          </p:cNvPicPr>
          <p:nvPr/>
        </p:nvPicPr>
        <p:blipFill>
          <a:blip r:embed="rId4"/>
          <a:stretch>
            <a:fillRect/>
          </a:stretch>
        </p:blipFill>
        <p:spPr>
          <a:xfrm>
            <a:off x="4474506" y="1201690"/>
            <a:ext cx="7493734" cy="5439569"/>
          </a:xfrm>
          <a:prstGeom prst="rect">
            <a:avLst/>
          </a:prstGeom>
        </p:spPr>
      </p:pic>
    </p:spTree>
    <p:extLst>
      <p:ext uri="{BB962C8B-B14F-4D97-AF65-F5344CB8AC3E}">
        <p14:creationId xmlns:p14="http://schemas.microsoft.com/office/powerpoint/2010/main" val="22242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grpSp>
        <p:nvGrpSpPr>
          <p:cNvPr id="10" name="Group 9">
            <a:extLst>
              <a:ext uri="{FF2B5EF4-FFF2-40B4-BE49-F238E27FC236}">
                <a16:creationId xmlns:a16="http://schemas.microsoft.com/office/drawing/2014/main" id="{316955DC-A173-605E-5CC0-E23B0E97E7C8}"/>
              </a:ext>
            </a:extLst>
          </p:cNvPr>
          <p:cNvGrpSpPr/>
          <p:nvPr/>
        </p:nvGrpSpPr>
        <p:grpSpPr>
          <a:xfrm>
            <a:off x="4474506" y="1167024"/>
            <a:ext cx="7540668" cy="5474235"/>
            <a:chOff x="2325666" y="1167024"/>
            <a:chExt cx="7540668" cy="5474235"/>
          </a:xfrm>
        </p:grpSpPr>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grpSp>
      <p:pic>
        <p:nvPicPr>
          <p:cNvPr id="14" name="Picture 13">
            <a:extLst>
              <a:ext uri="{FF2B5EF4-FFF2-40B4-BE49-F238E27FC236}">
                <a16:creationId xmlns:a16="http://schemas.microsoft.com/office/drawing/2014/main" id="{F51BF218-14C6-8D73-8C61-52B4BC470469}"/>
              </a:ext>
            </a:extLst>
          </p:cNvPr>
          <p:cNvPicPr>
            <a:picLocks noChangeAspect="1"/>
          </p:cNvPicPr>
          <p:nvPr/>
        </p:nvPicPr>
        <p:blipFill>
          <a:blip r:embed="rId4"/>
          <a:stretch>
            <a:fillRect/>
          </a:stretch>
        </p:blipFill>
        <p:spPr>
          <a:xfrm>
            <a:off x="223760" y="2816574"/>
            <a:ext cx="4191000" cy="2209800"/>
          </a:xfrm>
          <a:prstGeom prst="rect">
            <a:avLst/>
          </a:prstGeom>
        </p:spPr>
      </p:pic>
    </p:spTree>
    <p:extLst>
      <p:ext uri="{BB962C8B-B14F-4D97-AF65-F5344CB8AC3E}">
        <p14:creationId xmlns:p14="http://schemas.microsoft.com/office/powerpoint/2010/main" val="1281871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a:xfrm>
            <a:off x="554636" y="212725"/>
            <a:ext cx="10515600" cy="1325563"/>
          </a:xfrm>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220" y="1503554"/>
            <a:ext cx="7082635" cy="514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350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436853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a:t>
            </a:r>
          </a:p>
        </p:txBody>
      </p:sp>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3"/>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4"/>
          <a:stretch>
            <a:fillRect/>
          </a:stretch>
        </p:blipFill>
        <p:spPr>
          <a:xfrm>
            <a:off x="7302137" y="646203"/>
            <a:ext cx="4553133" cy="196038"/>
          </a:xfrm>
          <a:prstGeom prst="rect">
            <a:avLst/>
          </a:prstGeom>
        </p:spPr>
      </p:pic>
      <p:pic>
        <p:nvPicPr>
          <p:cNvPr id="4" name="Picture 3">
            <a:extLst>
              <a:ext uri="{FF2B5EF4-FFF2-40B4-BE49-F238E27FC236}">
                <a16:creationId xmlns:a16="http://schemas.microsoft.com/office/drawing/2014/main" id="{4967A1E5-E0C6-914E-9535-40C21667C6D0}"/>
              </a:ext>
            </a:extLst>
          </p:cNvPr>
          <p:cNvPicPr>
            <a:picLocks noChangeAspect="1"/>
          </p:cNvPicPr>
          <p:nvPr/>
        </p:nvPicPr>
        <p:blipFill>
          <a:blip r:embed="rId5"/>
          <a:stretch>
            <a:fillRect/>
          </a:stretch>
        </p:blipFill>
        <p:spPr>
          <a:xfrm>
            <a:off x="519003" y="1601395"/>
            <a:ext cx="5764102" cy="4184896"/>
          </a:xfrm>
          <a:prstGeom prst="rect">
            <a:avLst/>
          </a:prstGeom>
        </p:spPr>
      </p:pic>
      <p:sp>
        <p:nvSpPr>
          <p:cNvPr id="5" name="Rectangle 4">
            <a:extLst>
              <a:ext uri="{FF2B5EF4-FFF2-40B4-BE49-F238E27FC236}">
                <a16:creationId xmlns:a16="http://schemas.microsoft.com/office/drawing/2014/main" id="{45787B89-69F5-D24B-B87E-26C2C0F791FF}"/>
              </a:ext>
            </a:extLst>
          </p:cNvPr>
          <p:cNvSpPr/>
          <p:nvPr/>
        </p:nvSpPr>
        <p:spPr>
          <a:xfrm>
            <a:off x="7704500" y="3358834"/>
            <a:ext cx="3340729" cy="280658"/>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325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549026"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solidFill>
                  <a:schemeClr val="bg1"/>
                </a:solidFill>
              </a:rPr>
              <a:t>Relative Size </a:t>
            </a:r>
          </a:p>
          <a:p>
            <a:pPr marL="457200" indent="-457200">
              <a:lnSpc>
                <a:spcPct val="200000"/>
              </a:lnSpc>
              <a:buAutoNum type="arabicPeriod"/>
            </a:pPr>
            <a:r>
              <a:rPr lang="en-US" sz="2200" dirty="0">
                <a:solidFill>
                  <a:schemeClr val="bg1"/>
                </a:solidFill>
              </a:rPr>
              <a:t>Angular Declination</a:t>
            </a:r>
          </a:p>
          <a:p>
            <a:pPr marL="457200" indent="-457200">
              <a:lnSpc>
                <a:spcPct val="200000"/>
              </a:lnSpc>
              <a:buAutoNum type="arabicPeriod"/>
            </a:pPr>
            <a:endParaRPr lang="en-US" sz="2200" dirty="0">
              <a:solidFill>
                <a:schemeClr val="bg1"/>
              </a:solidFill>
            </a:endParaRPr>
          </a:p>
          <a:p>
            <a:pPr marL="457200" indent="-457200">
              <a:lnSpc>
                <a:spcPct val="200000"/>
              </a:lnSpc>
              <a:buAutoNum type="arabicPeriod"/>
            </a:pPr>
            <a:r>
              <a:rPr lang="en-US" sz="2200" dirty="0">
                <a:solidFill>
                  <a:schemeClr val="bg1"/>
                </a:solidFill>
              </a:rPr>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sp>
        <p:nvSpPr>
          <p:cNvPr id="10" name="Bent Arrow 9">
            <a:extLst>
              <a:ext uri="{FF2B5EF4-FFF2-40B4-BE49-F238E27FC236}">
                <a16:creationId xmlns:a16="http://schemas.microsoft.com/office/drawing/2014/main" id="{EC45CD7B-2521-5A42-9C94-C1FB9DC3069A}"/>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30899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778B-3049-5744-9E30-3F4FDDA48A7B}"/>
              </a:ext>
            </a:extLst>
          </p:cNvPr>
          <p:cNvSpPr>
            <a:spLocks noGrp="1"/>
          </p:cNvSpPr>
          <p:nvPr>
            <p:ph type="title"/>
          </p:nvPr>
        </p:nvSpPr>
        <p:spPr>
          <a:xfrm>
            <a:off x="389312" y="2487199"/>
            <a:ext cx="4997334" cy="1883601"/>
          </a:xfrm>
        </p:spPr>
        <p:txBody>
          <a:bodyPr>
            <a:normAutofit fontScale="90000"/>
          </a:bodyPr>
          <a:lstStyle/>
          <a:p>
            <a:r>
              <a:rPr lang="en-US" dirty="0"/>
              <a:t>How far away is the hill behind the astronaut?</a:t>
            </a:r>
          </a:p>
        </p:txBody>
      </p:sp>
      <p:pic>
        <p:nvPicPr>
          <p:cNvPr id="5" name="Content Placeholder 4">
            <a:extLst>
              <a:ext uri="{FF2B5EF4-FFF2-40B4-BE49-F238E27FC236}">
                <a16:creationId xmlns:a16="http://schemas.microsoft.com/office/drawing/2014/main" id="{6BA5E7A1-5C89-4B49-BC29-BB00E34A4E8E}"/>
              </a:ext>
            </a:extLst>
          </p:cNvPr>
          <p:cNvPicPr>
            <a:picLocks noGrp="1" noChangeAspect="1"/>
          </p:cNvPicPr>
          <p:nvPr>
            <p:ph idx="1"/>
          </p:nvPr>
        </p:nvPicPr>
        <p:blipFill>
          <a:blip r:embed="rId3"/>
          <a:stretch>
            <a:fillRect/>
          </a:stretch>
        </p:blipFill>
        <p:spPr>
          <a:xfrm>
            <a:off x="5579346" y="193342"/>
            <a:ext cx="6382668" cy="6471316"/>
          </a:xfrm>
        </p:spPr>
      </p:pic>
    </p:spTree>
    <p:extLst>
      <p:ext uri="{BB962C8B-B14F-4D97-AF65-F5344CB8AC3E}">
        <p14:creationId xmlns:p14="http://schemas.microsoft.com/office/powerpoint/2010/main" val="3679072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Tree>
    <p:extLst>
      <p:ext uri="{BB962C8B-B14F-4D97-AF65-F5344CB8AC3E}">
        <p14:creationId xmlns:p14="http://schemas.microsoft.com/office/powerpoint/2010/main" val="2702714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grpSp>
        <p:nvGrpSpPr>
          <p:cNvPr id="3" name="Group 2">
            <a:extLst>
              <a:ext uri="{FF2B5EF4-FFF2-40B4-BE49-F238E27FC236}">
                <a16:creationId xmlns:a16="http://schemas.microsoft.com/office/drawing/2014/main" id="{A5062C12-94F7-4F4F-A40A-2875A0E5256E}"/>
              </a:ext>
            </a:extLst>
          </p:cNvPr>
          <p:cNvGrpSpPr/>
          <p:nvPr/>
        </p:nvGrpSpPr>
        <p:grpSpPr>
          <a:xfrm>
            <a:off x="1387383" y="5849967"/>
            <a:ext cx="4856161" cy="721308"/>
            <a:chOff x="1387383" y="5849967"/>
            <a:chExt cx="4856161" cy="721308"/>
          </a:xfrm>
        </p:grpSpPr>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3563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xplosion 1 3">
            <a:extLst>
              <a:ext uri="{FF2B5EF4-FFF2-40B4-BE49-F238E27FC236}">
                <a16:creationId xmlns:a16="http://schemas.microsoft.com/office/drawing/2014/main" id="{5803F26F-05B1-ED44-9792-E500D92D3FFB}"/>
              </a:ext>
            </a:extLst>
          </p:cNvPr>
          <p:cNvSpPr/>
          <p:nvPr/>
        </p:nvSpPr>
        <p:spPr>
          <a:xfrm>
            <a:off x="8400795" y="2476730"/>
            <a:ext cx="3804458" cy="3133068"/>
          </a:xfrm>
          <a:prstGeom prst="irregularSeal1">
            <a:avLst/>
          </a:prstGeom>
          <a:solidFill>
            <a:srgbClr val="FDFF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173014" y="116378"/>
            <a:ext cx="11897065" cy="1305098"/>
          </a:xfrm>
        </p:spPr>
        <p:txBody>
          <a:bodyPr>
            <a:normAutofit/>
          </a:bodyPr>
          <a:lstStyle/>
          <a:p>
            <a:r>
              <a:rPr lang="en-US" dirty="0"/>
              <a:t>Spatial perception in pictures is precise and </a:t>
            </a:r>
            <a:r>
              <a:rPr lang="en-US" b="1" dirty="0"/>
              <a:t>systematically biased </a:t>
            </a:r>
            <a:r>
              <a:rPr lang="en-US" dirty="0"/>
              <a:t>by features in pictured scenes</a:t>
            </a:r>
          </a:p>
        </p:txBody>
      </p:sp>
      <p:sp>
        <p:nvSpPr>
          <p:cNvPr id="16" name="TextBox 15">
            <a:extLst>
              <a:ext uri="{FF2B5EF4-FFF2-40B4-BE49-F238E27FC236}">
                <a16:creationId xmlns:a16="http://schemas.microsoft.com/office/drawing/2014/main" id="{36677D26-1DE1-7A47-B71B-E4B1675CA777}"/>
              </a:ext>
            </a:extLst>
          </p:cNvPr>
          <p:cNvSpPr txBox="1"/>
          <p:nvPr/>
        </p:nvSpPr>
        <p:spPr>
          <a:xfrm>
            <a:off x="4614327" y="5332800"/>
            <a:ext cx="3344137" cy="276999"/>
          </a:xfrm>
          <a:prstGeom prst="rect">
            <a:avLst/>
          </a:prstGeom>
          <a:noFill/>
          <a:ln>
            <a:noFill/>
          </a:ln>
        </p:spPr>
        <p:txBody>
          <a:bodyPr wrap="square" rtlCol="0">
            <a:spAutoFit/>
          </a:bodyPr>
          <a:lstStyle/>
          <a:p>
            <a:r>
              <a:rPr lang="en-US" sz="1200" dirty="0"/>
              <a:t>Image N = [ground plane, relative size, clutter, …]</a:t>
            </a:r>
          </a:p>
        </p:txBody>
      </p:sp>
      <p:pic>
        <p:nvPicPr>
          <p:cNvPr id="11" name="Picture 10">
            <a:extLst>
              <a:ext uri="{FF2B5EF4-FFF2-40B4-BE49-F238E27FC236}">
                <a16:creationId xmlns:a16="http://schemas.microsoft.com/office/drawing/2014/main" id="{AF1E2FEC-719A-6345-BCCD-B7A3CD0031B8}"/>
              </a:ext>
            </a:extLst>
          </p:cNvPr>
          <p:cNvPicPr>
            <a:picLocks noChangeAspect="1"/>
          </p:cNvPicPr>
          <p:nvPr/>
        </p:nvPicPr>
        <p:blipFill>
          <a:blip r:embed="rId3"/>
          <a:stretch>
            <a:fillRect/>
          </a:stretch>
        </p:blipFill>
        <p:spPr>
          <a:xfrm>
            <a:off x="234391" y="2547621"/>
            <a:ext cx="3473185" cy="3133069"/>
          </a:xfrm>
          <a:prstGeom prst="rect">
            <a:avLst/>
          </a:prstGeom>
        </p:spPr>
      </p:pic>
      <p:pic>
        <p:nvPicPr>
          <p:cNvPr id="6" name="Picture 5">
            <a:extLst>
              <a:ext uri="{FF2B5EF4-FFF2-40B4-BE49-F238E27FC236}">
                <a16:creationId xmlns:a16="http://schemas.microsoft.com/office/drawing/2014/main" id="{0405080D-1C8D-F04E-8F33-64F0308C24A9}"/>
              </a:ext>
            </a:extLst>
          </p:cNvPr>
          <p:cNvPicPr>
            <a:picLocks noChangeAspect="1"/>
          </p:cNvPicPr>
          <p:nvPr/>
        </p:nvPicPr>
        <p:blipFill rotWithShape="1">
          <a:blip r:embed="rId4"/>
          <a:srcRect b="22863"/>
          <a:stretch/>
        </p:blipFill>
        <p:spPr>
          <a:xfrm>
            <a:off x="4549805" y="1938184"/>
            <a:ext cx="3473185" cy="3356949"/>
          </a:xfrm>
          <a:prstGeom prst="rect">
            <a:avLst/>
          </a:prstGeom>
        </p:spPr>
      </p:pic>
      <p:sp>
        <p:nvSpPr>
          <p:cNvPr id="14" name="TextBox 13">
            <a:extLst>
              <a:ext uri="{FF2B5EF4-FFF2-40B4-BE49-F238E27FC236}">
                <a16:creationId xmlns:a16="http://schemas.microsoft.com/office/drawing/2014/main" id="{8C5E03E7-9A00-1C45-AEA8-A3D5BA60382F}"/>
              </a:ext>
            </a:extLst>
          </p:cNvPr>
          <p:cNvSpPr txBox="1"/>
          <p:nvPr/>
        </p:nvSpPr>
        <p:spPr>
          <a:xfrm>
            <a:off x="3936704" y="3350550"/>
            <a:ext cx="383973" cy="584775"/>
          </a:xfrm>
          <a:prstGeom prst="rect">
            <a:avLst/>
          </a:prstGeom>
          <a:noFill/>
          <a:ln>
            <a:noFill/>
          </a:ln>
        </p:spPr>
        <p:txBody>
          <a:bodyPr wrap="square" rtlCol="0">
            <a:spAutoFit/>
          </a:bodyPr>
          <a:lstStyle/>
          <a:p>
            <a:r>
              <a:rPr lang="en-US" sz="3200" dirty="0"/>
              <a:t>+</a:t>
            </a:r>
          </a:p>
        </p:txBody>
      </p:sp>
      <p:sp>
        <p:nvSpPr>
          <p:cNvPr id="15" name="TextBox 14">
            <a:extLst>
              <a:ext uri="{FF2B5EF4-FFF2-40B4-BE49-F238E27FC236}">
                <a16:creationId xmlns:a16="http://schemas.microsoft.com/office/drawing/2014/main" id="{D4704C32-A10E-C144-8B80-87E479836F79}"/>
              </a:ext>
            </a:extLst>
          </p:cNvPr>
          <p:cNvSpPr txBox="1"/>
          <p:nvPr/>
        </p:nvSpPr>
        <p:spPr>
          <a:xfrm>
            <a:off x="8087446" y="3350550"/>
            <a:ext cx="383973" cy="584775"/>
          </a:xfrm>
          <a:prstGeom prst="rect">
            <a:avLst/>
          </a:prstGeom>
          <a:noFill/>
          <a:ln>
            <a:noFill/>
          </a:ln>
        </p:spPr>
        <p:txBody>
          <a:bodyPr wrap="square" rtlCol="0">
            <a:spAutoFit/>
          </a:bodyPr>
          <a:lstStyle/>
          <a:p>
            <a:r>
              <a:rPr lang="en-US" sz="3200" dirty="0"/>
              <a:t>=</a:t>
            </a:r>
          </a:p>
        </p:txBody>
      </p:sp>
      <p:sp>
        <p:nvSpPr>
          <p:cNvPr id="17" name="TextBox 16">
            <a:extLst>
              <a:ext uri="{FF2B5EF4-FFF2-40B4-BE49-F238E27FC236}">
                <a16:creationId xmlns:a16="http://schemas.microsoft.com/office/drawing/2014/main" id="{84E37721-7A6A-BD49-95B8-3F33BD5C91DA}"/>
              </a:ext>
            </a:extLst>
          </p:cNvPr>
          <p:cNvSpPr txBox="1"/>
          <p:nvPr/>
        </p:nvSpPr>
        <p:spPr>
          <a:xfrm>
            <a:off x="1191746" y="2209067"/>
            <a:ext cx="1753596" cy="338554"/>
          </a:xfrm>
          <a:prstGeom prst="rect">
            <a:avLst/>
          </a:prstGeom>
          <a:noFill/>
          <a:ln>
            <a:noFill/>
          </a:ln>
        </p:spPr>
        <p:txBody>
          <a:bodyPr wrap="square" rtlCol="0">
            <a:spAutoFit/>
          </a:bodyPr>
          <a:lstStyle/>
          <a:p>
            <a:pPr algn="ctr"/>
            <a:r>
              <a:rPr lang="en-US" sz="1600" dirty="0"/>
              <a:t>Behavioral Data </a:t>
            </a:r>
          </a:p>
        </p:txBody>
      </p:sp>
      <p:sp>
        <p:nvSpPr>
          <p:cNvPr id="23" name="TextBox 22">
            <a:extLst>
              <a:ext uri="{FF2B5EF4-FFF2-40B4-BE49-F238E27FC236}">
                <a16:creationId xmlns:a16="http://schemas.microsoft.com/office/drawing/2014/main" id="{E4073B98-5EA7-744C-B5DD-E9F5ECAAAC6D}"/>
              </a:ext>
            </a:extLst>
          </p:cNvPr>
          <p:cNvSpPr txBox="1"/>
          <p:nvPr/>
        </p:nvSpPr>
        <p:spPr>
          <a:xfrm>
            <a:off x="4797425" y="1562867"/>
            <a:ext cx="2977943" cy="338554"/>
          </a:xfrm>
          <a:prstGeom prst="rect">
            <a:avLst/>
          </a:prstGeom>
          <a:noFill/>
          <a:ln>
            <a:noFill/>
          </a:ln>
        </p:spPr>
        <p:txBody>
          <a:bodyPr wrap="square" rtlCol="0">
            <a:spAutoFit/>
          </a:bodyPr>
          <a:lstStyle/>
          <a:p>
            <a:pPr algn="ctr"/>
            <a:r>
              <a:rPr lang="en-US" sz="1600" dirty="0"/>
              <a:t>Quantification of Pictorial Cues </a:t>
            </a:r>
          </a:p>
        </p:txBody>
      </p:sp>
      <p:sp>
        <p:nvSpPr>
          <p:cNvPr id="25" name="TextBox 24">
            <a:extLst>
              <a:ext uri="{FF2B5EF4-FFF2-40B4-BE49-F238E27FC236}">
                <a16:creationId xmlns:a16="http://schemas.microsoft.com/office/drawing/2014/main" id="{CF2E2A67-478A-7F48-A719-88B8A14BECF1}"/>
              </a:ext>
            </a:extLst>
          </p:cNvPr>
          <p:cNvSpPr txBox="1"/>
          <p:nvPr/>
        </p:nvSpPr>
        <p:spPr>
          <a:xfrm>
            <a:off x="8601284" y="3615046"/>
            <a:ext cx="3256572" cy="830997"/>
          </a:xfrm>
          <a:prstGeom prst="rect">
            <a:avLst/>
          </a:prstGeom>
          <a:noFill/>
          <a:ln>
            <a:noFill/>
          </a:ln>
        </p:spPr>
        <p:txBody>
          <a:bodyPr wrap="square" rtlCol="0">
            <a:spAutoFit/>
          </a:bodyPr>
          <a:lstStyle/>
          <a:p>
            <a:pPr algn="ctr"/>
            <a:r>
              <a:rPr lang="en-US" sz="1600" dirty="0"/>
              <a:t>Generalizable Model of Spatial Information Understanding in Pictured Scenes</a:t>
            </a:r>
          </a:p>
        </p:txBody>
      </p:sp>
      <p:sp>
        <p:nvSpPr>
          <p:cNvPr id="27" name="Rounded Rectangle 26">
            <a:extLst>
              <a:ext uri="{FF2B5EF4-FFF2-40B4-BE49-F238E27FC236}">
                <a16:creationId xmlns:a16="http://schemas.microsoft.com/office/drawing/2014/main" id="{5E510D8D-C068-EF47-B45E-E32E363F9DA8}"/>
              </a:ext>
            </a:extLst>
          </p:cNvPr>
          <p:cNvSpPr/>
          <p:nvPr/>
        </p:nvSpPr>
        <p:spPr>
          <a:xfrm>
            <a:off x="1387384" y="5849967"/>
            <a:ext cx="1167197" cy="33855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1</a:t>
            </a:r>
          </a:p>
        </p:txBody>
      </p:sp>
      <p:sp>
        <p:nvSpPr>
          <p:cNvPr id="28" name="Rounded Rectangle 27">
            <a:extLst>
              <a:ext uri="{FF2B5EF4-FFF2-40B4-BE49-F238E27FC236}">
                <a16:creationId xmlns:a16="http://schemas.microsoft.com/office/drawing/2014/main" id="{AA7F6A7B-42B6-1142-A4B3-867C62D7B952}"/>
              </a:ext>
            </a:extLst>
          </p:cNvPr>
          <p:cNvSpPr/>
          <p:nvPr/>
        </p:nvSpPr>
        <p:spPr>
          <a:xfrm>
            <a:off x="1387383" y="6232720"/>
            <a:ext cx="1167197" cy="338554"/>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Experiment 2</a:t>
            </a:r>
          </a:p>
        </p:txBody>
      </p:sp>
      <p:sp>
        <p:nvSpPr>
          <p:cNvPr id="29" name="Rounded Rectangle 28">
            <a:extLst>
              <a:ext uri="{FF2B5EF4-FFF2-40B4-BE49-F238E27FC236}">
                <a16:creationId xmlns:a16="http://schemas.microsoft.com/office/drawing/2014/main" id="{6F0FEFB7-98F2-1840-9438-D8D03C034F0C}"/>
              </a:ext>
            </a:extLst>
          </p:cNvPr>
          <p:cNvSpPr/>
          <p:nvPr/>
        </p:nvSpPr>
        <p:spPr>
          <a:xfrm>
            <a:off x="4637047" y="5986430"/>
            <a:ext cx="1606497" cy="404182"/>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Depth Cue Algorithms</a:t>
            </a:r>
          </a:p>
        </p:txBody>
      </p:sp>
      <p:sp>
        <p:nvSpPr>
          <p:cNvPr id="30" name="Right Bracket 29">
            <a:extLst>
              <a:ext uri="{FF2B5EF4-FFF2-40B4-BE49-F238E27FC236}">
                <a16:creationId xmlns:a16="http://schemas.microsoft.com/office/drawing/2014/main" id="{5B3CCF46-FBB9-CA43-B801-E65858A31426}"/>
              </a:ext>
            </a:extLst>
          </p:cNvPr>
          <p:cNvSpPr/>
          <p:nvPr/>
        </p:nvSpPr>
        <p:spPr>
          <a:xfrm>
            <a:off x="2646020" y="5849967"/>
            <a:ext cx="163681" cy="721308"/>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55EC9E0-825C-4C49-8DD4-980CD94467A8}"/>
              </a:ext>
            </a:extLst>
          </p:cNvPr>
          <p:cNvCxnSpPr>
            <a:cxnSpLocks/>
          </p:cNvCxnSpPr>
          <p:nvPr/>
        </p:nvCxnSpPr>
        <p:spPr>
          <a:xfrm>
            <a:off x="2876203" y="6232720"/>
            <a:ext cx="167360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2349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DBBF871-1774-744F-9C6E-C36A4928E145}"/>
              </a:ext>
            </a:extLst>
          </p:cNvPr>
          <p:cNvSpPr txBox="1">
            <a:spLocks/>
          </p:cNvSpPr>
          <p:nvPr/>
        </p:nvSpPr>
        <p:spPr>
          <a:xfrm>
            <a:off x="5021821" y="3812954"/>
            <a:ext cx="6465287" cy="15160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kern="1200" dirty="0">
                <a:solidFill>
                  <a:srgbClr val="FFFFFF"/>
                </a:solidFill>
                <a:latin typeface="+mj-lt"/>
                <a:ea typeface="+mj-ea"/>
                <a:cs typeface="+mj-cs"/>
              </a:rPr>
              <a:t>Thank you!!</a:t>
            </a:r>
          </a:p>
        </p:txBody>
      </p:sp>
      <p:cxnSp>
        <p:nvCxnSpPr>
          <p:cNvPr id="18" name="Straight Connector 1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93700DF-5C22-F440-AF8C-6C7CB09021F0}"/>
              </a:ext>
            </a:extLst>
          </p:cNvPr>
          <p:cNvPicPr>
            <a:picLocks noChangeAspect="1"/>
          </p:cNvPicPr>
          <p:nvPr/>
        </p:nvPicPr>
        <p:blipFill rotWithShape="1">
          <a:blip r:embed="rId3"/>
          <a:srcRect t="33137" b="33215"/>
          <a:stretch/>
        </p:blipFill>
        <p:spPr>
          <a:xfrm>
            <a:off x="317635" y="3509433"/>
            <a:ext cx="4160452" cy="3026833"/>
          </a:xfrm>
          <a:prstGeom prst="rect">
            <a:avLst/>
          </a:prstGeom>
        </p:spPr>
      </p:pic>
      <p:pic>
        <p:nvPicPr>
          <p:cNvPr id="3" name="Picture 2" descr="A person looking at the camera&#10;&#10;Description automatically generated">
            <a:extLst>
              <a:ext uri="{FF2B5EF4-FFF2-40B4-BE49-F238E27FC236}">
                <a16:creationId xmlns:a16="http://schemas.microsoft.com/office/drawing/2014/main" id="{9BE535C3-12C1-FD2B-675F-B2F42F0A28A5}"/>
              </a:ext>
            </a:extLst>
          </p:cNvPr>
          <p:cNvPicPr>
            <a:picLocks noChangeAspect="1"/>
          </p:cNvPicPr>
          <p:nvPr/>
        </p:nvPicPr>
        <p:blipFill rotWithShape="1">
          <a:blip r:embed="rId4"/>
          <a:srcRect t="3087" b="15016"/>
          <a:stretch/>
        </p:blipFill>
        <p:spPr>
          <a:xfrm>
            <a:off x="5021821" y="-1"/>
            <a:ext cx="2692094" cy="3348037"/>
          </a:xfrm>
          <a:prstGeom prst="rect">
            <a:avLst/>
          </a:prstGeom>
        </p:spPr>
      </p:pic>
      <p:pic>
        <p:nvPicPr>
          <p:cNvPr id="7" name="Picture 6" descr="A person wearing a suit and tie smiling at the camera&#10;&#10;Description automatically generated">
            <a:extLst>
              <a:ext uri="{FF2B5EF4-FFF2-40B4-BE49-F238E27FC236}">
                <a16:creationId xmlns:a16="http://schemas.microsoft.com/office/drawing/2014/main" id="{AE79C786-98AA-8E5F-ADF1-02D2B5E294DE}"/>
              </a:ext>
            </a:extLst>
          </p:cNvPr>
          <p:cNvPicPr>
            <a:picLocks noChangeAspect="1"/>
          </p:cNvPicPr>
          <p:nvPr/>
        </p:nvPicPr>
        <p:blipFill rotWithShape="1">
          <a:blip r:embed="rId5"/>
          <a:srcRect b="13842"/>
          <a:stretch/>
        </p:blipFill>
        <p:spPr>
          <a:xfrm>
            <a:off x="8782237" y="0"/>
            <a:ext cx="2558943" cy="3348037"/>
          </a:xfrm>
          <a:prstGeom prst="rect">
            <a:avLst/>
          </a:prstGeom>
        </p:spPr>
      </p:pic>
      <p:pic>
        <p:nvPicPr>
          <p:cNvPr id="9" name="Picture 8">
            <a:extLst>
              <a:ext uri="{FF2B5EF4-FFF2-40B4-BE49-F238E27FC236}">
                <a16:creationId xmlns:a16="http://schemas.microsoft.com/office/drawing/2014/main" id="{446C8A55-7D02-AF5D-8AAE-B25C3058C998}"/>
              </a:ext>
            </a:extLst>
          </p:cNvPr>
          <p:cNvPicPr>
            <a:picLocks noChangeAspect="1"/>
          </p:cNvPicPr>
          <p:nvPr/>
        </p:nvPicPr>
        <p:blipFill rotWithShape="1">
          <a:blip r:embed="rId6"/>
          <a:srcRect l="20662" t="5404" r="28890" b="15403"/>
          <a:stretch/>
        </p:blipFill>
        <p:spPr>
          <a:xfrm rot="5400000">
            <a:off x="900187" y="168073"/>
            <a:ext cx="2995349" cy="3526506"/>
          </a:xfrm>
          <a:prstGeom prst="rect">
            <a:avLst/>
          </a:prstGeom>
        </p:spPr>
      </p:pic>
    </p:spTree>
    <p:extLst>
      <p:ext uri="{BB962C8B-B14F-4D97-AF65-F5344CB8AC3E}">
        <p14:creationId xmlns:p14="http://schemas.microsoft.com/office/powerpoint/2010/main" val="16680156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342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Z-scored</a:t>
            </a:r>
          </a:p>
        </p:txBody>
      </p:sp>
      <p:pic>
        <p:nvPicPr>
          <p:cNvPr id="6146" name="Picture 2">
            <a:extLst>
              <a:ext uri="{FF2B5EF4-FFF2-40B4-BE49-F238E27FC236}">
                <a16:creationId xmlns:a16="http://schemas.microsoft.com/office/drawing/2014/main" id="{0A238E0A-6EDA-A647-AB0C-7FB0A1CCB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19" y="1548142"/>
            <a:ext cx="6373640" cy="4259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1E4164F-32D7-2649-8BC1-4BD5B468F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6" y="1548142"/>
            <a:ext cx="4416720" cy="425827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ket 2">
            <a:extLst>
              <a:ext uri="{FF2B5EF4-FFF2-40B4-BE49-F238E27FC236}">
                <a16:creationId xmlns:a16="http://schemas.microsoft.com/office/drawing/2014/main" id="{B4450BB2-9B3D-B706-6B29-60D3BA67467C}"/>
              </a:ext>
            </a:extLst>
          </p:cNvPr>
          <p:cNvSpPr/>
          <p:nvPr/>
        </p:nvSpPr>
        <p:spPr>
          <a:xfrm rot="16200000">
            <a:off x="2635003" y="235580"/>
            <a:ext cx="174351" cy="2354317"/>
          </a:xfrm>
          <a:prstGeom prst="rightBracket">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524116CF-3A5A-0761-81B6-743690F417ED}"/>
              </a:ext>
            </a:extLst>
          </p:cNvPr>
          <p:cNvSpPr txBox="1"/>
          <p:nvPr/>
        </p:nvSpPr>
        <p:spPr>
          <a:xfrm>
            <a:off x="2522481" y="1051585"/>
            <a:ext cx="546538" cy="369332"/>
          </a:xfrm>
          <a:prstGeom prst="rect">
            <a:avLst/>
          </a:prstGeom>
          <a:noFill/>
        </p:spPr>
        <p:txBody>
          <a:bodyPr wrap="square" rtlCol="0">
            <a:spAutoFit/>
          </a:bodyPr>
          <a:lstStyle/>
          <a:p>
            <a:r>
              <a:rPr lang="en-US" dirty="0"/>
              <a:t>**</a:t>
            </a:r>
          </a:p>
        </p:txBody>
      </p:sp>
      <p:sp>
        <p:nvSpPr>
          <p:cNvPr id="5" name="TextBox 4">
            <a:extLst>
              <a:ext uri="{FF2B5EF4-FFF2-40B4-BE49-F238E27FC236}">
                <a16:creationId xmlns:a16="http://schemas.microsoft.com/office/drawing/2014/main" id="{1C4AAD92-30CC-8897-4094-2F26632E4E87}"/>
              </a:ext>
            </a:extLst>
          </p:cNvPr>
          <p:cNvSpPr txBox="1"/>
          <p:nvPr/>
        </p:nvSpPr>
        <p:spPr>
          <a:xfrm>
            <a:off x="189364" y="6435993"/>
            <a:ext cx="2164953" cy="276999"/>
          </a:xfrm>
          <a:prstGeom prst="rect">
            <a:avLst/>
          </a:prstGeom>
          <a:noFill/>
        </p:spPr>
        <p:txBody>
          <a:bodyPr wrap="square" rtlCol="0">
            <a:spAutoFit/>
          </a:bodyPr>
          <a:lstStyle/>
          <a:p>
            <a:r>
              <a:rPr lang="en-US" sz="1200" dirty="0"/>
              <a:t>** Indicates p &lt; 0.01 </a:t>
            </a:r>
          </a:p>
        </p:txBody>
      </p:sp>
    </p:spTree>
    <p:extLst>
      <p:ext uri="{BB962C8B-B14F-4D97-AF65-F5344CB8AC3E}">
        <p14:creationId xmlns:p14="http://schemas.microsoft.com/office/powerpoint/2010/main" val="39369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Verbal Judgment (Exp 1)</a:t>
            </a:r>
          </a:p>
        </p:txBody>
      </p:sp>
      <p:pic>
        <p:nvPicPr>
          <p:cNvPr id="6150" name="Picture 6">
            <a:extLst>
              <a:ext uri="{FF2B5EF4-FFF2-40B4-BE49-F238E27FC236}">
                <a16:creationId xmlns:a16="http://schemas.microsoft.com/office/drawing/2014/main" id="{E42B3213-C4BF-8141-8100-EC666C16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585" y="1562178"/>
            <a:ext cx="6776920" cy="45288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303A7F-3657-3041-99F2-F0BBD24D2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90" y="1561731"/>
            <a:ext cx="4503972" cy="434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0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8194" name="Picture 2">
            <a:extLst>
              <a:ext uri="{FF2B5EF4-FFF2-40B4-BE49-F238E27FC236}">
                <a16:creationId xmlns:a16="http://schemas.microsoft.com/office/drawing/2014/main" id="{29B570A6-4104-2843-8999-D99F42FDE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08" y="1234884"/>
            <a:ext cx="6433547" cy="493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8058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9220" name="Picture 4">
            <a:extLst>
              <a:ext uri="{FF2B5EF4-FFF2-40B4-BE49-F238E27FC236}">
                <a16:creationId xmlns:a16="http://schemas.microsoft.com/office/drawing/2014/main" id="{0511EA40-19D1-4140-A8D4-63C7702BE0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094" y="1133019"/>
            <a:ext cx="6603811" cy="524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98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15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4"/>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5"/>
          <a:srcRect b="72241"/>
          <a:stretch/>
        </p:blipFill>
        <p:spPr>
          <a:xfrm>
            <a:off x="291752" y="3117289"/>
            <a:ext cx="2377300" cy="695654"/>
          </a:xfrm>
          <a:prstGeom prst="rect">
            <a:avLst/>
          </a:prstGeom>
        </p:spPr>
      </p:pic>
      <p:grpSp>
        <p:nvGrpSpPr>
          <p:cNvPr id="11" name="Group 10">
            <a:extLst>
              <a:ext uri="{FF2B5EF4-FFF2-40B4-BE49-F238E27FC236}">
                <a16:creationId xmlns:a16="http://schemas.microsoft.com/office/drawing/2014/main" id="{63334235-8FCD-0B46-BFF1-E14970B1BB3B}"/>
              </a:ext>
            </a:extLst>
          </p:cNvPr>
          <p:cNvGrpSpPr/>
          <p:nvPr/>
        </p:nvGrpSpPr>
        <p:grpSpPr>
          <a:xfrm>
            <a:off x="9355875" y="0"/>
            <a:ext cx="1668434" cy="5007430"/>
            <a:chOff x="9355875" y="0"/>
            <a:chExt cx="1668434" cy="5007430"/>
          </a:xfrm>
        </p:grpSpPr>
        <p:cxnSp>
          <p:nvCxnSpPr>
            <p:cNvPr id="12" name="Straight Arrow Connector 11">
              <a:extLst>
                <a:ext uri="{FF2B5EF4-FFF2-40B4-BE49-F238E27FC236}">
                  <a16:creationId xmlns:a16="http://schemas.microsoft.com/office/drawing/2014/main" id="{016DC094-5A33-B14D-9F0A-3DBF6C0268A3}"/>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449C6D2-062A-2A48-8541-ABDD5C061E1F}"/>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71393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pic>
        <p:nvPicPr>
          <p:cNvPr id="10244" name="Picture 4">
            <a:extLst>
              <a:ext uri="{FF2B5EF4-FFF2-40B4-BE49-F238E27FC236}">
                <a16:creationId xmlns:a16="http://schemas.microsoft.com/office/drawing/2014/main" id="{A5F945BF-DB42-824E-AE90-67B9422B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692" y="1234884"/>
            <a:ext cx="6739613" cy="533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91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1C11A-D95E-A459-CD87-9B88A02C42A5}"/>
              </a:ext>
            </a:extLst>
          </p:cNvPr>
          <p:cNvSpPr>
            <a:spLocks noGrp="1"/>
          </p:cNvSpPr>
          <p:nvPr>
            <p:ph type="title"/>
          </p:nvPr>
        </p:nvSpPr>
        <p:spPr/>
        <p:txBody>
          <a:bodyPr/>
          <a:lstStyle/>
          <a:p>
            <a:r>
              <a:rPr lang="en-US" dirty="0"/>
              <a:t>Archive</a:t>
            </a:r>
          </a:p>
        </p:txBody>
      </p:sp>
      <p:sp>
        <p:nvSpPr>
          <p:cNvPr id="3" name="Content Placeholder 2">
            <a:extLst>
              <a:ext uri="{FF2B5EF4-FFF2-40B4-BE49-F238E27FC236}">
                <a16:creationId xmlns:a16="http://schemas.microsoft.com/office/drawing/2014/main" id="{FF0021D9-1818-948F-720B-250275ED12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8360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90E60BB-CB1C-3447-BA82-22BF0F4A8C5E}"/>
              </a:ext>
            </a:extLst>
          </p:cNvPr>
          <p:cNvPicPr>
            <a:picLocks noGrp="1" noChangeAspect="1"/>
          </p:cNvPicPr>
          <p:nvPr>
            <p:ph idx="1"/>
          </p:nvPr>
        </p:nvPicPr>
        <p:blipFill>
          <a:blip r:embed="rId2"/>
          <a:stretch>
            <a:fillRect/>
          </a:stretch>
        </p:blipFill>
        <p:spPr>
          <a:xfrm>
            <a:off x="80291" y="101138"/>
            <a:ext cx="5690756" cy="2276302"/>
          </a:xfrm>
        </p:spPr>
      </p:pic>
      <p:pic>
        <p:nvPicPr>
          <p:cNvPr id="8" name="Picture 7">
            <a:extLst>
              <a:ext uri="{FF2B5EF4-FFF2-40B4-BE49-F238E27FC236}">
                <a16:creationId xmlns:a16="http://schemas.microsoft.com/office/drawing/2014/main" id="{EFEF4DE4-3B64-4641-A1D9-AD83B3E8E096}"/>
              </a:ext>
            </a:extLst>
          </p:cNvPr>
          <p:cNvPicPr>
            <a:picLocks noChangeAspect="1"/>
          </p:cNvPicPr>
          <p:nvPr/>
        </p:nvPicPr>
        <p:blipFill rotWithShape="1">
          <a:blip r:embed="rId3"/>
          <a:srcRect t="964"/>
          <a:stretch/>
        </p:blipFill>
        <p:spPr>
          <a:xfrm>
            <a:off x="6420955" y="101138"/>
            <a:ext cx="5551385" cy="6691745"/>
          </a:xfrm>
          <a:prstGeom prst="rect">
            <a:avLst/>
          </a:prstGeom>
        </p:spPr>
      </p:pic>
      <p:pic>
        <p:nvPicPr>
          <p:cNvPr id="9" name="Picture 8">
            <a:extLst>
              <a:ext uri="{FF2B5EF4-FFF2-40B4-BE49-F238E27FC236}">
                <a16:creationId xmlns:a16="http://schemas.microsoft.com/office/drawing/2014/main" id="{887AE8A2-392B-734B-B40B-5613E48A44F3}"/>
              </a:ext>
            </a:extLst>
          </p:cNvPr>
          <p:cNvPicPr>
            <a:picLocks noChangeAspect="1"/>
          </p:cNvPicPr>
          <p:nvPr/>
        </p:nvPicPr>
        <p:blipFill>
          <a:blip r:embed="rId4"/>
          <a:stretch>
            <a:fillRect/>
          </a:stretch>
        </p:blipFill>
        <p:spPr>
          <a:xfrm>
            <a:off x="2516132" y="2800300"/>
            <a:ext cx="3668537" cy="3956562"/>
          </a:xfrm>
          <a:prstGeom prst="rect">
            <a:avLst/>
          </a:prstGeom>
          <a:ln>
            <a:noFill/>
          </a:ln>
        </p:spPr>
      </p:pic>
    </p:spTree>
    <p:extLst>
      <p:ext uri="{BB962C8B-B14F-4D97-AF65-F5344CB8AC3E}">
        <p14:creationId xmlns:p14="http://schemas.microsoft.com/office/powerpoint/2010/main" val="42742086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37547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6382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27129347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181584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829852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20482" name="Picture 2">
            <a:extLst>
              <a:ext uri="{FF2B5EF4-FFF2-40B4-BE49-F238E27FC236}">
                <a16:creationId xmlns:a16="http://schemas.microsoft.com/office/drawing/2014/main" id="{526BDD3F-3406-2141-99F5-F010DF826F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86" y="1373360"/>
            <a:ext cx="4851400" cy="3530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0D97220C-D153-0F4E-8276-881F4472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765175"/>
            <a:ext cx="6362700" cy="57277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5"/>
          <a:stretch>
            <a:fillRect/>
          </a:stretch>
        </p:blipFill>
        <p:spPr>
          <a:xfrm>
            <a:off x="9830717" y="1690688"/>
            <a:ext cx="1523083" cy="1105800"/>
          </a:xfrm>
          <a:prstGeom prst="rect">
            <a:avLst/>
          </a:prstGeom>
        </p:spPr>
      </p:pic>
    </p:spTree>
    <p:extLst>
      <p:ext uri="{BB962C8B-B14F-4D97-AF65-F5344CB8AC3E}">
        <p14:creationId xmlns:p14="http://schemas.microsoft.com/office/powerpoint/2010/main" val="63777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737259"/>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
        <p:nvSpPr>
          <p:cNvPr id="14" name="Oval 13">
            <a:extLst>
              <a:ext uri="{FF2B5EF4-FFF2-40B4-BE49-F238E27FC236}">
                <a16:creationId xmlns:a16="http://schemas.microsoft.com/office/drawing/2014/main" id="{6A4BC53F-AE9B-054F-AEA7-31A0A1DAC730}"/>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1462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276999"/>
          </a:xfrm>
          <a:prstGeom prst="rect">
            <a:avLst/>
          </a:prstGeom>
          <a:noFill/>
        </p:spPr>
        <p:txBody>
          <a:bodyPr wrap="square" lIns="0" tIns="0" rIns="0" bIns="0" rtlCol="0">
            <a:spAutoFit/>
          </a:bodyPr>
          <a:lstStyle/>
          <a:p>
            <a:r>
              <a:rPr lang="en-US" dirty="0"/>
              <a:t>Clutter Score = Complete Ground Plane SA – Visible Ground Plane SA</a:t>
            </a:r>
          </a:p>
        </p:txBody>
      </p:sp>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4"/>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2917989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p:pic>
        <p:nvPicPr>
          <p:cNvPr id="21506" name="Picture 2">
            <a:extLst>
              <a:ext uri="{FF2B5EF4-FFF2-40B4-BE49-F238E27FC236}">
                <a16:creationId xmlns:a16="http://schemas.microsoft.com/office/drawing/2014/main" id="{C19143C9-3D77-FF4C-838E-10E7F5B42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04" y="1690688"/>
            <a:ext cx="4594696" cy="3283613"/>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1B4FA2A2-0DB6-5540-B83C-FB7B25AE1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4228" y="503159"/>
            <a:ext cx="6489700" cy="615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947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26180009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3319016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10013796" y="3345366"/>
            <a:ext cx="741535" cy="741725"/>
          </a:xfrm>
          <a:prstGeom prst="ellipse">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726804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99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745258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grpSp>
        <p:nvGrpSpPr>
          <p:cNvPr id="2" name="Group 1">
            <a:extLst>
              <a:ext uri="{FF2B5EF4-FFF2-40B4-BE49-F238E27FC236}">
                <a16:creationId xmlns:a16="http://schemas.microsoft.com/office/drawing/2014/main" id="{977DAD7A-A12D-E943-9F44-DDADE5E1B8FC}"/>
              </a:ext>
            </a:extLst>
          </p:cNvPr>
          <p:cNvGrpSpPr/>
          <p:nvPr/>
        </p:nvGrpSpPr>
        <p:grpSpPr>
          <a:xfrm>
            <a:off x="9355875" y="0"/>
            <a:ext cx="1668434" cy="5007430"/>
            <a:chOff x="9355875" y="0"/>
            <a:chExt cx="1668434" cy="5007430"/>
          </a:xfrm>
        </p:grpSpPr>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1688522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47869"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36577098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CE91-330F-910B-004D-7754672A3677}"/>
              </a:ext>
            </a:extLst>
          </p:cNvPr>
          <p:cNvSpPr>
            <a:spLocks noGrp="1"/>
          </p:cNvSpPr>
          <p:nvPr>
            <p:ph type="title"/>
          </p:nvPr>
        </p:nvSpPr>
        <p:spPr>
          <a:xfrm>
            <a:off x="316871" y="365125"/>
            <a:ext cx="11678971" cy="1325563"/>
          </a:xfrm>
        </p:spPr>
        <p:txBody>
          <a:bodyPr>
            <a:normAutofit/>
          </a:bodyPr>
          <a:lstStyle/>
          <a:p>
            <a:r>
              <a:rPr lang="en-US" dirty="0"/>
              <a:t>How predictable is discrimination performance from independent verbal judgments (Exp 1)? </a:t>
            </a:r>
          </a:p>
        </p:txBody>
      </p:sp>
      <p:grpSp>
        <p:nvGrpSpPr>
          <p:cNvPr id="15" name="Group 14">
            <a:extLst>
              <a:ext uri="{FF2B5EF4-FFF2-40B4-BE49-F238E27FC236}">
                <a16:creationId xmlns:a16="http://schemas.microsoft.com/office/drawing/2014/main" id="{9722C23D-C21D-E64C-851A-B80D93733F14}"/>
              </a:ext>
            </a:extLst>
          </p:cNvPr>
          <p:cNvGrpSpPr/>
          <p:nvPr/>
        </p:nvGrpSpPr>
        <p:grpSpPr>
          <a:xfrm>
            <a:off x="370466" y="2794000"/>
            <a:ext cx="3247428" cy="2898451"/>
            <a:chOff x="779881" y="3429000"/>
            <a:chExt cx="3247428" cy="2898451"/>
          </a:xfrm>
        </p:grpSpPr>
        <p:pic>
          <p:nvPicPr>
            <p:cNvPr id="7" name="Picture 6">
              <a:extLst>
                <a:ext uri="{FF2B5EF4-FFF2-40B4-BE49-F238E27FC236}">
                  <a16:creationId xmlns:a16="http://schemas.microsoft.com/office/drawing/2014/main" id="{F21134B7-935F-1E42-A9BB-F4605C60311A}"/>
                </a:ext>
              </a:extLst>
            </p:cNvPr>
            <p:cNvPicPr>
              <a:picLocks noChangeAspect="1"/>
            </p:cNvPicPr>
            <p:nvPr/>
          </p:nvPicPr>
          <p:blipFill>
            <a:blip r:embed="rId3"/>
            <a:stretch>
              <a:fillRect/>
            </a:stretch>
          </p:blipFill>
          <p:spPr>
            <a:xfrm>
              <a:off x="779881" y="3429000"/>
              <a:ext cx="3247428" cy="2898451"/>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4"/>
            <a:stretch>
              <a:fillRect/>
            </a:stretch>
          </p:blipFill>
          <p:spPr>
            <a:xfrm>
              <a:off x="2508003" y="3571750"/>
              <a:ext cx="1351292" cy="981075"/>
            </a:xfrm>
            <a:prstGeom prst="rect">
              <a:avLst/>
            </a:prstGeom>
          </p:spPr>
        </p:pic>
      </p:grpSp>
      <p:grpSp>
        <p:nvGrpSpPr>
          <p:cNvPr id="16" name="Group 15">
            <a:extLst>
              <a:ext uri="{FF2B5EF4-FFF2-40B4-BE49-F238E27FC236}">
                <a16:creationId xmlns:a16="http://schemas.microsoft.com/office/drawing/2014/main" id="{BB61786D-D7F4-9F40-B635-2226BA1BAEDB}"/>
              </a:ext>
            </a:extLst>
          </p:cNvPr>
          <p:cNvGrpSpPr/>
          <p:nvPr/>
        </p:nvGrpSpPr>
        <p:grpSpPr>
          <a:xfrm>
            <a:off x="3722302" y="2793999"/>
            <a:ext cx="3247428" cy="2898451"/>
            <a:chOff x="4038096" y="3429000"/>
            <a:chExt cx="3247428" cy="2898451"/>
          </a:xfrm>
        </p:grpSpPr>
        <p:pic>
          <p:nvPicPr>
            <p:cNvPr id="9" name="Picture 8">
              <a:extLst>
                <a:ext uri="{FF2B5EF4-FFF2-40B4-BE49-F238E27FC236}">
                  <a16:creationId xmlns:a16="http://schemas.microsoft.com/office/drawing/2014/main" id="{D4331B99-02E7-364B-9FE2-E051348C265B}"/>
                </a:ext>
              </a:extLst>
            </p:cNvPr>
            <p:cNvPicPr>
              <a:picLocks noChangeAspect="1"/>
            </p:cNvPicPr>
            <p:nvPr/>
          </p:nvPicPr>
          <p:blipFill>
            <a:blip r:embed="rId5"/>
            <a:stretch>
              <a:fillRect/>
            </a:stretch>
          </p:blipFill>
          <p:spPr>
            <a:xfrm>
              <a:off x="4038096" y="3429000"/>
              <a:ext cx="3247428" cy="2898451"/>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6"/>
            <a:stretch>
              <a:fillRect/>
            </a:stretch>
          </p:blipFill>
          <p:spPr>
            <a:xfrm>
              <a:off x="5755431" y="3571750"/>
              <a:ext cx="1351292" cy="981075"/>
            </a:xfrm>
            <a:prstGeom prst="rect">
              <a:avLst/>
            </a:prstGeom>
          </p:spPr>
        </p:pic>
      </p:grpSp>
      <p:pic>
        <p:nvPicPr>
          <p:cNvPr id="18" name="Picture 17">
            <a:extLst>
              <a:ext uri="{FF2B5EF4-FFF2-40B4-BE49-F238E27FC236}">
                <a16:creationId xmlns:a16="http://schemas.microsoft.com/office/drawing/2014/main" id="{6238A13B-3A48-D344-8E04-EDDD175475BE}"/>
              </a:ext>
            </a:extLst>
          </p:cNvPr>
          <p:cNvPicPr>
            <a:picLocks noChangeAspect="1"/>
          </p:cNvPicPr>
          <p:nvPr/>
        </p:nvPicPr>
        <p:blipFill>
          <a:blip r:embed="rId7"/>
          <a:stretch>
            <a:fillRect/>
          </a:stretch>
        </p:blipFill>
        <p:spPr>
          <a:xfrm>
            <a:off x="7285524" y="2053748"/>
            <a:ext cx="4536010" cy="4711700"/>
          </a:xfrm>
          <a:prstGeom prst="rect">
            <a:avLst/>
          </a:prstGeom>
        </p:spPr>
      </p:pic>
    </p:spTree>
    <p:extLst>
      <p:ext uri="{BB962C8B-B14F-4D97-AF65-F5344CB8AC3E}">
        <p14:creationId xmlns:p14="http://schemas.microsoft.com/office/powerpoint/2010/main" val="54637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CB8DBF-9A93-F1BE-8358-27308FEEDA51}"/>
              </a:ext>
            </a:extLst>
          </p:cNvPr>
          <p:cNvPicPr>
            <a:picLocks noChangeAspect="1"/>
          </p:cNvPicPr>
          <p:nvPr/>
        </p:nvPicPr>
        <p:blipFill>
          <a:blip r:embed="rId3"/>
          <a:stretch>
            <a:fillRect/>
          </a:stretch>
        </p:blipFill>
        <p:spPr>
          <a:xfrm>
            <a:off x="196158" y="821894"/>
            <a:ext cx="4409063" cy="4556550"/>
          </a:xfrm>
          <a:prstGeom prst="rect">
            <a:avLst/>
          </a:prstGeom>
        </p:spPr>
      </p:pic>
      <p:grpSp>
        <p:nvGrpSpPr>
          <p:cNvPr id="6" name="Group 5">
            <a:extLst>
              <a:ext uri="{FF2B5EF4-FFF2-40B4-BE49-F238E27FC236}">
                <a16:creationId xmlns:a16="http://schemas.microsoft.com/office/drawing/2014/main" id="{A15BE959-3B9B-FB71-4CD6-B2ABC93C1546}"/>
              </a:ext>
            </a:extLst>
          </p:cNvPr>
          <p:cNvGrpSpPr/>
          <p:nvPr/>
        </p:nvGrpSpPr>
        <p:grpSpPr>
          <a:xfrm>
            <a:off x="4605221" y="1773734"/>
            <a:ext cx="7390621" cy="3526651"/>
            <a:chOff x="2546111" y="3385685"/>
            <a:chExt cx="6962600" cy="3107190"/>
          </a:xfrm>
        </p:grpSpPr>
        <p:pic>
          <p:nvPicPr>
            <p:cNvPr id="4" name="Picture 3">
              <a:extLst>
                <a:ext uri="{FF2B5EF4-FFF2-40B4-BE49-F238E27FC236}">
                  <a16:creationId xmlns:a16="http://schemas.microsoft.com/office/drawing/2014/main" id="{3C3027E7-C850-9B39-A727-C8DE0E900171}"/>
                </a:ext>
              </a:extLst>
            </p:cNvPr>
            <p:cNvPicPr>
              <a:picLocks noChangeAspect="1"/>
            </p:cNvPicPr>
            <p:nvPr/>
          </p:nvPicPr>
          <p:blipFill>
            <a:blip r:embed="rId4"/>
            <a:stretch>
              <a:fillRect/>
            </a:stretch>
          </p:blipFill>
          <p:spPr>
            <a:xfrm>
              <a:off x="2546111" y="3385685"/>
              <a:ext cx="3481300" cy="3107190"/>
            </a:xfrm>
            <a:prstGeom prst="rect">
              <a:avLst/>
            </a:prstGeom>
          </p:spPr>
        </p:pic>
        <p:pic>
          <p:nvPicPr>
            <p:cNvPr id="5" name="Picture 4">
              <a:extLst>
                <a:ext uri="{FF2B5EF4-FFF2-40B4-BE49-F238E27FC236}">
                  <a16:creationId xmlns:a16="http://schemas.microsoft.com/office/drawing/2014/main" id="{9A3A79F4-3E1F-CDB8-EDE6-CF4A880575E3}"/>
                </a:ext>
              </a:extLst>
            </p:cNvPr>
            <p:cNvPicPr>
              <a:picLocks noChangeAspect="1"/>
            </p:cNvPicPr>
            <p:nvPr/>
          </p:nvPicPr>
          <p:blipFill>
            <a:blip r:embed="rId5"/>
            <a:stretch>
              <a:fillRect/>
            </a:stretch>
          </p:blipFill>
          <p:spPr>
            <a:xfrm>
              <a:off x="6027411" y="3385685"/>
              <a:ext cx="3481300" cy="3107190"/>
            </a:xfrm>
            <a:prstGeom prst="rect">
              <a:avLst/>
            </a:prstGeom>
          </p:spPr>
        </p:pic>
        <p:pic>
          <p:nvPicPr>
            <p:cNvPr id="11" name="Picture 10">
              <a:extLst>
                <a:ext uri="{FF2B5EF4-FFF2-40B4-BE49-F238E27FC236}">
                  <a16:creationId xmlns:a16="http://schemas.microsoft.com/office/drawing/2014/main" id="{E776426A-548A-C049-B0CE-8F168C0614A0}"/>
                </a:ext>
              </a:extLst>
            </p:cNvPr>
            <p:cNvPicPr>
              <a:picLocks noChangeAspect="1"/>
            </p:cNvPicPr>
            <p:nvPr/>
          </p:nvPicPr>
          <p:blipFill>
            <a:blip r:embed="rId6"/>
            <a:stretch>
              <a:fillRect/>
            </a:stretch>
          </p:blipFill>
          <p:spPr>
            <a:xfrm>
              <a:off x="4554338" y="3518510"/>
              <a:ext cx="1351292" cy="981075"/>
            </a:xfrm>
            <a:prstGeom prst="rect">
              <a:avLst/>
            </a:prstGeom>
          </p:spPr>
        </p:pic>
        <p:pic>
          <p:nvPicPr>
            <p:cNvPr id="13" name="Picture 12">
              <a:extLst>
                <a:ext uri="{FF2B5EF4-FFF2-40B4-BE49-F238E27FC236}">
                  <a16:creationId xmlns:a16="http://schemas.microsoft.com/office/drawing/2014/main" id="{D8DFAE7A-C9D7-9742-8227-E68C7844F7D2}"/>
                </a:ext>
              </a:extLst>
            </p:cNvPr>
            <p:cNvPicPr>
              <a:picLocks noChangeAspect="1"/>
            </p:cNvPicPr>
            <p:nvPr/>
          </p:nvPicPr>
          <p:blipFill>
            <a:blip r:embed="rId7"/>
            <a:stretch>
              <a:fillRect/>
            </a:stretch>
          </p:blipFill>
          <p:spPr>
            <a:xfrm>
              <a:off x="8035638" y="3518509"/>
              <a:ext cx="1351292" cy="981075"/>
            </a:xfrm>
            <a:prstGeom prst="rect">
              <a:avLst/>
            </a:prstGeom>
          </p:spPr>
        </p:pic>
      </p:grpSp>
      <p:grpSp>
        <p:nvGrpSpPr>
          <p:cNvPr id="8" name="Group 7">
            <a:extLst>
              <a:ext uri="{FF2B5EF4-FFF2-40B4-BE49-F238E27FC236}">
                <a16:creationId xmlns:a16="http://schemas.microsoft.com/office/drawing/2014/main" id="{B87588DC-66D5-BF1B-7608-89C4FF36CB52}"/>
              </a:ext>
            </a:extLst>
          </p:cNvPr>
          <p:cNvGrpSpPr/>
          <p:nvPr/>
        </p:nvGrpSpPr>
        <p:grpSpPr>
          <a:xfrm>
            <a:off x="5436229" y="5716624"/>
            <a:ext cx="5258446" cy="463460"/>
            <a:chOff x="565265" y="5912006"/>
            <a:chExt cx="5258446" cy="463460"/>
          </a:xfrm>
        </p:grpSpPr>
        <p:sp>
          <p:nvSpPr>
            <p:cNvPr id="10" name="TextBox 9">
              <a:extLst>
                <a:ext uri="{FF2B5EF4-FFF2-40B4-BE49-F238E27FC236}">
                  <a16:creationId xmlns:a16="http://schemas.microsoft.com/office/drawing/2014/main" id="{82BA3385-D2DF-8731-29F7-C24055AC359E}"/>
                </a:ext>
              </a:extLst>
            </p:cNvPr>
            <p:cNvSpPr txBox="1"/>
            <p:nvPr/>
          </p:nvSpPr>
          <p:spPr>
            <a:xfrm>
              <a:off x="565265" y="5993476"/>
              <a:ext cx="2884615" cy="307777"/>
            </a:xfrm>
            <a:prstGeom prst="rect">
              <a:avLst/>
            </a:prstGeom>
            <a:noFill/>
          </p:spPr>
          <p:txBody>
            <a:bodyPr wrap="square" rtlCol="0">
              <a:spAutoFit/>
            </a:bodyPr>
            <a:lstStyle/>
            <a:p>
              <a:r>
                <a:rPr lang="en-US" sz="1400" dirty="0"/>
                <a:t>Z-scored Verbal Estimate Difference = </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28CE6F-DB36-58ED-D725-A0586C725673}"/>
                    </a:ext>
                  </a:extLst>
                </p:cNvPr>
                <p:cNvSpPr txBox="1"/>
                <p:nvPr/>
              </p:nvSpPr>
              <p:spPr>
                <a:xfrm>
                  <a:off x="3178133" y="5912006"/>
                  <a:ext cx="2645578"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1</m:t>
                            </m:r>
                          </m:num>
                          <m:den>
                            <m:r>
                              <a:rPr lang="en-US" sz="1500" b="0" i="1" smtClean="0">
                                <a:latin typeface="Cambria Math" panose="02040503050406030204" pitchFamily="18" charset="0"/>
                              </a:rPr>
                              <m:t>𝑛</m:t>
                            </m:r>
                          </m:den>
                        </m:f>
                        <m:nary>
                          <m:naryPr>
                            <m:chr m:val="∑"/>
                            <m:limLoc m:val="subSup"/>
                            <m:ctrlPr>
                              <a:rPr lang="en-US" sz="1500" b="0" i="1" smtClean="0">
                                <a:latin typeface="Cambria Math" panose="02040503050406030204" pitchFamily="18" charset="0"/>
                              </a:rPr>
                            </m:ctrlPr>
                          </m:naryPr>
                          <m:sub>
                            <m:r>
                              <m:rPr>
                                <m:brk m:alnAt="25"/>
                              </m:rPr>
                              <a:rPr lang="en-US" sz="1500" b="0" i="1" smtClean="0">
                                <a:latin typeface="Cambria Math" panose="02040503050406030204" pitchFamily="18" charset="0"/>
                              </a:rPr>
                              <m:t>𝑖</m:t>
                            </m:r>
                            <m:r>
                              <a:rPr lang="en-US" sz="1500" b="0" i="1" smtClean="0">
                                <a:latin typeface="Cambria Math" panose="02040503050406030204" pitchFamily="18" charset="0"/>
                              </a:rPr>
                              <m:t>=1</m:t>
                            </m:r>
                          </m:sub>
                          <m:sup>
                            <m:r>
                              <a:rPr lang="en-US" sz="1500" b="0" i="1" smtClean="0">
                                <a:latin typeface="Cambria Math" panose="02040503050406030204" pitchFamily="18" charset="0"/>
                              </a:rPr>
                              <m:t>𝑛</m:t>
                            </m:r>
                          </m:sup>
                          <m:e>
                            <m:sSub>
                              <m:sSubPr>
                                <m:ctrlPr>
                                  <a:rPr lang="en-US" sz="1500" b="0" i="1" smtClean="0">
                                    <a:latin typeface="Cambria Math" panose="02040503050406030204" pitchFamily="18" charset="0"/>
                                  </a:rPr>
                                </m:ctrlPr>
                              </m:sSubPr>
                              <m:e>
                                <m:r>
                                  <a:rPr lang="en-US" sz="1500" b="0" i="1" smtClean="0">
                                    <a:latin typeface="Cambria Math" panose="02040503050406030204" pitchFamily="18" charset="0"/>
                                  </a:rPr>
                                  <m:t>𝑠</m:t>
                                </m:r>
                                <m:r>
                                  <a:rPr lang="en-US" sz="1500" b="0" i="1" smtClean="0">
                                    <a:latin typeface="Cambria Math" panose="02040503050406030204" pitchFamily="18" charset="0"/>
                                  </a:rPr>
                                  <m:t>0</m:t>
                                </m:r>
                              </m:e>
                              <m:sub>
                                <m:r>
                                  <a:rPr lang="en-US" sz="1500" b="0" i="1" smtClean="0">
                                    <a:latin typeface="Cambria Math" panose="02040503050406030204" pitchFamily="18" charset="0"/>
                                  </a:rPr>
                                  <m:t>𝑖</m:t>
                                </m:r>
                              </m:sub>
                            </m:sSub>
                          </m:e>
                        </m:nary>
                        <m:r>
                          <a:rPr lang="en-US" sz="1500" b="0" i="1" smtClean="0">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1</m:t>
                            </m:r>
                          </m:num>
                          <m:den>
                            <m:r>
                              <a:rPr lang="en-US" sz="1500" i="1">
                                <a:latin typeface="Cambria Math" panose="02040503050406030204" pitchFamily="18" charset="0"/>
                              </a:rPr>
                              <m:t>𝑛</m:t>
                            </m:r>
                          </m:den>
                        </m:f>
                        <m:nary>
                          <m:naryPr>
                            <m:chr m:val="∑"/>
                            <m:limLoc m:val="subSup"/>
                            <m:ctrlPr>
                              <a:rPr lang="en-US" sz="1500" i="1">
                                <a:latin typeface="Cambria Math" panose="02040503050406030204" pitchFamily="18" charset="0"/>
                              </a:rPr>
                            </m:ctrlPr>
                          </m:naryPr>
                          <m:sub>
                            <m:r>
                              <m:rPr>
                                <m:brk m:alnAt="25"/>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𝑛</m:t>
                            </m:r>
                          </m:sup>
                          <m:e>
                            <m:sSub>
                              <m:sSubPr>
                                <m:ctrlPr>
                                  <a:rPr lang="en-US" sz="1500" i="1">
                                    <a:latin typeface="Cambria Math" panose="02040503050406030204" pitchFamily="18" charset="0"/>
                                  </a:rPr>
                                </m:ctrlPr>
                              </m:sSubPr>
                              <m:e>
                                <m:r>
                                  <a:rPr lang="en-US" sz="1500" i="1">
                                    <a:latin typeface="Cambria Math" panose="02040503050406030204" pitchFamily="18" charset="0"/>
                                  </a:rPr>
                                  <m:t>𝑠</m:t>
                                </m:r>
                                <m:r>
                                  <a:rPr lang="en-US" sz="1500" b="0" i="1" smtClean="0">
                                    <a:latin typeface="Cambria Math" panose="02040503050406030204" pitchFamily="18" charset="0"/>
                                  </a:rPr>
                                  <m:t>1</m:t>
                                </m:r>
                              </m:e>
                              <m:sub>
                                <m:r>
                                  <a:rPr lang="en-US" sz="1500" i="1">
                                    <a:latin typeface="Cambria Math" panose="02040503050406030204" pitchFamily="18" charset="0"/>
                                  </a:rPr>
                                  <m:t>𝑖</m:t>
                                </m:r>
                              </m:sub>
                            </m:sSub>
                          </m:e>
                        </m:nary>
                        <m:r>
                          <a:rPr lang="en-US" sz="1500" b="0" i="1" smtClean="0">
                            <a:latin typeface="Cambria Math" panose="02040503050406030204" pitchFamily="18" charset="0"/>
                          </a:rPr>
                          <m:t>|</m:t>
                        </m:r>
                      </m:oMath>
                    </m:oMathPara>
                  </a14:m>
                  <a:endParaRPr lang="en-US" sz="1500" dirty="0"/>
                </a:p>
              </p:txBody>
            </p:sp>
          </mc:Choice>
          <mc:Fallback xmlns="">
            <p:sp>
              <p:nvSpPr>
                <p:cNvPr id="4" name="TextBox 3">
                  <a:extLst>
                    <a:ext uri="{FF2B5EF4-FFF2-40B4-BE49-F238E27FC236}">
                      <a16:creationId xmlns:a16="http://schemas.microsoft.com/office/drawing/2014/main" id="{E73AE335-AFB2-5548-B61A-0CA7E8358062}"/>
                    </a:ext>
                  </a:extLst>
                </p:cNvPr>
                <p:cNvSpPr txBox="1">
                  <a:spLocks noRot="1" noChangeAspect="1" noMove="1" noResize="1" noEditPoints="1" noAdjustHandles="1" noChangeArrowheads="1" noChangeShapeType="1" noTextEdit="1"/>
                </p:cNvSpPr>
                <p:nvPr/>
              </p:nvSpPr>
              <p:spPr>
                <a:xfrm>
                  <a:off x="3178133" y="5912006"/>
                  <a:ext cx="2645578" cy="463460"/>
                </a:xfrm>
                <a:prstGeom prst="rect">
                  <a:avLst/>
                </a:prstGeom>
                <a:blipFill>
                  <a:blip r:embed="rId8"/>
                  <a:stretch>
                    <a:fillRect l="-10526" t="-181081" b="-270270"/>
                  </a:stretch>
                </a:blipFill>
              </p:spPr>
              <p:txBody>
                <a:bodyPr/>
                <a:lstStyle/>
                <a:p>
                  <a:r>
                    <a:rPr lang="en-US">
                      <a:noFill/>
                    </a:rPr>
                    <a:t> </a:t>
                  </a:r>
                </a:p>
              </p:txBody>
            </p:sp>
          </mc:Fallback>
        </mc:AlternateContent>
      </p:grpSp>
      <p:cxnSp>
        <p:nvCxnSpPr>
          <p:cNvPr id="20" name="Straight Connector 19">
            <a:extLst>
              <a:ext uri="{FF2B5EF4-FFF2-40B4-BE49-F238E27FC236}">
                <a16:creationId xmlns:a16="http://schemas.microsoft.com/office/drawing/2014/main" id="{48562943-BCE9-7C47-20C8-44EE107B3F69}"/>
              </a:ext>
            </a:extLst>
          </p:cNvPr>
          <p:cNvCxnSpPr/>
          <p:nvPr/>
        </p:nvCxnSpPr>
        <p:spPr>
          <a:xfrm flipH="1">
            <a:off x="2321554" y="5978747"/>
            <a:ext cx="3114675"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0D6D9C4-6333-4917-9C83-C7E62889D291}"/>
              </a:ext>
            </a:extLst>
          </p:cNvPr>
          <p:cNvCxnSpPr/>
          <p:nvPr/>
        </p:nvCxnSpPr>
        <p:spPr>
          <a:xfrm flipV="1">
            <a:off x="2321554" y="5454502"/>
            <a:ext cx="0" cy="524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itle 1">
            <a:extLst>
              <a:ext uri="{FF2B5EF4-FFF2-40B4-BE49-F238E27FC236}">
                <a16:creationId xmlns:a16="http://schemas.microsoft.com/office/drawing/2014/main" id="{4C54B16D-6964-9156-93F7-AFB3E30925F1}"/>
              </a:ext>
            </a:extLst>
          </p:cNvPr>
          <p:cNvSpPr txBox="1">
            <a:spLocks/>
          </p:cNvSpPr>
          <p:nvPr/>
        </p:nvSpPr>
        <p:spPr>
          <a:xfrm>
            <a:off x="5546484" y="1384394"/>
            <a:ext cx="2131776" cy="502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0</a:t>
            </a:r>
          </a:p>
        </p:txBody>
      </p:sp>
      <p:sp>
        <p:nvSpPr>
          <p:cNvPr id="24" name="Left Brace 23">
            <a:extLst>
              <a:ext uri="{FF2B5EF4-FFF2-40B4-BE49-F238E27FC236}">
                <a16:creationId xmlns:a16="http://schemas.microsoft.com/office/drawing/2014/main" id="{21CC7595-3F62-1DDB-CDF7-F59E72C9F544}"/>
              </a:ext>
            </a:extLst>
          </p:cNvPr>
          <p:cNvSpPr/>
          <p:nvPr/>
        </p:nvSpPr>
        <p:spPr>
          <a:xfrm rot="5400000">
            <a:off x="8233912" y="-317968"/>
            <a:ext cx="221239" cy="346612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itle 1">
            <a:extLst>
              <a:ext uri="{FF2B5EF4-FFF2-40B4-BE49-F238E27FC236}">
                <a16:creationId xmlns:a16="http://schemas.microsoft.com/office/drawing/2014/main" id="{8E7314EE-BB4F-CCF5-1218-85BD90D11880}"/>
              </a:ext>
            </a:extLst>
          </p:cNvPr>
          <p:cNvSpPr txBox="1">
            <a:spLocks/>
          </p:cNvSpPr>
          <p:nvPr/>
        </p:nvSpPr>
        <p:spPr>
          <a:xfrm>
            <a:off x="8922804" y="1384394"/>
            <a:ext cx="2131776" cy="502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t>VE Stimulus 1</a:t>
            </a:r>
          </a:p>
        </p:txBody>
      </p:sp>
      <p:cxnSp>
        <p:nvCxnSpPr>
          <p:cNvPr id="27" name="Straight Connector 26">
            <a:extLst>
              <a:ext uri="{FF2B5EF4-FFF2-40B4-BE49-F238E27FC236}">
                <a16:creationId xmlns:a16="http://schemas.microsoft.com/office/drawing/2014/main" id="{C9FD3D66-4845-4F60-3D6B-3B422526AFBD}"/>
              </a:ext>
            </a:extLst>
          </p:cNvPr>
          <p:cNvCxnSpPr/>
          <p:nvPr/>
        </p:nvCxnSpPr>
        <p:spPr>
          <a:xfrm>
            <a:off x="3242930" y="1127047"/>
            <a:ext cx="5101601"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CBE0AAD-C1AD-2A5C-4556-BC1C7F733A96}"/>
              </a:ext>
            </a:extLst>
          </p:cNvPr>
          <p:cNvCxnSpPr/>
          <p:nvPr/>
        </p:nvCxnSpPr>
        <p:spPr>
          <a:xfrm flipV="1">
            <a:off x="8344531" y="1127047"/>
            <a:ext cx="0" cy="13716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1E19A98-141C-2527-FB15-58A80E4901C0}"/>
              </a:ext>
            </a:extLst>
          </p:cNvPr>
          <p:cNvCxnSpPr/>
          <p:nvPr/>
        </p:nvCxnSpPr>
        <p:spPr>
          <a:xfrm>
            <a:off x="3242930" y="1127047"/>
            <a:ext cx="0" cy="288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50650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5" name="Picture 4">
            <a:extLst>
              <a:ext uri="{FF2B5EF4-FFF2-40B4-BE49-F238E27FC236}">
                <a16:creationId xmlns:a16="http://schemas.microsoft.com/office/drawing/2014/main" id="{BDEB4C9A-5EC8-A344-BC2A-7D65326441B3}"/>
              </a:ext>
            </a:extLst>
          </p:cNvPr>
          <p:cNvPicPr>
            <a:picLocks noChangeAspect="1"/>
          </p:cNvPicPr>
          <p:nvPr/>
        </p:nvPicPr>
        <p:blipFill rotWithShape="1">
          <a:blip r:embed="rId2"/>
          <a:srcRect l="12179" t="42977" r="49702" b="14076"/>
          <a:stretch/>
        </p:blipFill>
        <p:spPr>
          <a:xfrm>
            <a:off x="4068174" y="1172001"/>
            <a:ext cx="4315333" cy="4287913"/>
          </a:xfrm>
          <a:prstGeom prst="rect">
            <a:avLst/>
          </a:prstGeom>
        </p:spPr>
      </p:pic>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spTree>
    <p:extLst>
      <p:ext uri="{BB962C8B-B14F-4D97-AF65-F5344CB8AC3E}">
        <p14:creationId xmlns:p14="http://schemas.microsoft.com/office/powerpoint/2010/main" val="787106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549584"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362505"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224208" y="5425034"/>
            <a:ext cx="1055040" cy="247343"/>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68770" y="5421715"/>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303345"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61363"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5" name="Left Brace 64">
            <a:extLst>
              <a:ext uri="{FF2B5EF4-FFF2-40B4-BE49-F238E27FC236}">
                <a16:creationId xmlns:a16="http://schemas.microsoft.com/office/drawing/2014/main" id="{E8B81186-AF93-8141-A7E7-0DD71BC268A7}"/>
              </a:ext>
            </a:extLst>
          </p:cNvPr>
          <p:cNvSpPr/>
          <p:nvPr/>
        </p:nvSpPr>
        <p:spPr>
          <a:xfrm>
            <a:off x="2787373" y="1172000"/>
            <a:ext cx="295670" cy="418341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28292DF2-EB74-5E47-89B0-05FFF854AB3C}"/>
              </a:ext>
            </a:extLst>
          </p:cNvPr>
          <p:cNvSpPr txBox="1"/>
          <p:nvPr/>
        </p:nvSpPr>
        <p:spPr>
          <a:xfrm rot="16200000">
            <a:off x="2198019" y="3032835"/>
            <a:ext cx="838131" cy="338554"/>
          </a:xfrm>
          <a:prstGeom prst="rect">
            <a:avLst/>
          </a:prstGeom>
          <a:noFill/>
        </p:spPr>
        <p:txBody>
          <a:bodyPr wrap="square" rtlCol="0">
            <a:spAutoFit/>
          </a:bodyPr>
          <a:lstStyle/>
          <a:p>
            <a:r>
              <a:rPr lang="en-US" sz="1600" dirty="0"/>
              <a:t>Split 1</a:t>
            </a:r>
          </a:p>
        </p:txBody>
      </p:sp>
      <p:sp>
        <p:nvSpPr>
          <p:cNvPr id="67" name="Left Brace 66">
            <a:extLst>
              <a:ext uri="{FF2B5EF4-FFF2-40B4-BE49-F238E27FC236}">
                <a16:creationId xmlns:a16="http://schemas.microsoft.com/office/drawing/2014/main" id="{DDABBB69-3C95-844B-AFF4-175ABE1D93FC}"/>
              </a:ext>
            </a:extLst>
          </p:cNvPr>
          <p:cNvSpPr/>
          <p:nvPr/>
        </p:nvSpPr>
        <p:spPr>
          <a:xfrm rot="16200000">
            <a:off x="6127421" y="4259305"/>
            <a:ext cx="295670" cy="42345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51486025-970E-3A4F-AFDB-D703C8D29EDE}"/>
              </a:ext>
            </a:extLst>
          </p:cNvPr>
          <p:cNvSpPr txBox="1"/>
          <p:nvPr/>
        </p:nvSpPr>
        <p:spPr>
          <a:xfrm>
            <a:off x="5883516" y="6512462"/>
            <a:ext cx="783479" cy="338554"/>
          </a:xfrm>
          <a:prstGeom prst="rect">
            <a:avLst/>
          </a:prstGeom>
          <a:noFill/>
        </p:spPr>
        <p:txBody>
          <a:bodyPr wrap="square" rtlCol="0">
            <a:spAutoFit/>
          </a:bodyPr>
          <a:lstStyle/>
          <a:p>
            <a:pPr algn="ctr"/>
            <a:r>
              <a:rPr lang="en-US" sz="1600" dirty="0"/>
              <a:t>Split 0</a:t>
            </a:r>
          </a:p>
        </p:txBody>
      </p:sp>
      <p:pic>
        <p:nvPicPr>
          <p:cNvPr id="2" name="Picture 1">
            <a:extLst>
              <a:ext uri="{FF2B5EF4-FFF2-40B4-BE49-F238E27FC236}">
                <a16:creationId xmlns:a16="http://schemas.microsoft.com/office/drawing/2014/main" id="{9DDFB8CA-3E1C-A6CD-EA57-4D360556E997}"/>
              </a:ext>
            </a:extLst>
          </p:cNvPr>
          <p:cNvPicPr>
            <a:picLocks noChangeAspect="1"/>
          </p:cNvPicPr>
          <p:nvPr/>
        </p:nvPicPr>
        <p:blipFill>
          <a:blip r:embed="rId3"/>
          <a:stretch>
            <a:fillRect/>
          </a:stretch>
        </p:blipFill>
        <p:spPr>
          <a:xfrm>
            <a:off x="4117696" y="1159597"/>
            <a:ext cx="4274853" cy="4285514"/>
          </a:xfrm>
          <a:prstGeom prst="rect">
            <a:avLst/>
          </a:prstGeom>
        </p:spPr>
      </p:pic>
      <p:pic>
        <p:nvPicPr>
          <p:cNvPr id="71" name="Picture 70">
            <a:extLst>
              <a:ext uri="{FF2B5EF4-FFF2-40B4-BE49-F238E27FC236}">
                <a16:creationId xmlns:a16="http://schemas.microsoft.com/office/drawing/2014/main" id="{D9BBD361-FDEE-6835-A2B4-9FEB8FE0B9F1}"/>
              </a:ext>
            </a:extLst>
          </p:cNvPr>
          <p:cNvPicPr>
            <a:picLocks noChangeAspect="1"/>
          </p:cNvPicPr>
          <p:nvPr/>
        </p:nvPicPr>
        <p:blipFill>
          <a:blip r:embed="rId4"/>
          <a:stretch>
            <a:fillRect/>
          </a:stretch>
        </p:blipFill>
        <p:spPr>
          <a:xfrm>
            <a:off x="8567988" y="1129369"/>
            <a:ext cx="627162" cy="4394100"/>
          </a:xfrm>
          <a:prstGeom prst="rect">
            <a:avLst/>
          </a:prstGeom>
        </p:spPr>
      </p:pic>
      <p:grpSp>
        <p:nvGrpSpPr>
          <p:cNvPr id="72" name="Group 71">
            <a:extLst>
              <a:ext uri="{FF2B5EF4-FFF2-40B4-BE49-F238E27FC236}">
                <a16:creationId xmlns:a16="http://schemas.microsoft.com/office/drawing/2014/main" id="{EA7AFE1E-91C5-7943-E7D0-33D85CCA95FA}"/>
              </a:ext>
            </a:extLst>
          </p:cNvPr>
          <p:cNvGrpSpPr/>
          <p:nvPr/>
        </p:nvGrpSpPr>
        <p:grpSpPr>
          <a:xfrm>
            <a:off x="8620465" y="2775260"/>
            <a:ext cx="1149370" cy="307777"/>
            <a:chOff x="8932677" y="2857571"/>
            <a:chExt cx="1149370" cy="307777"/>
          </a:xfrm>
        </p:grpSpPr>
        <p:sp>
          <p:nvSpPr>
            <p:cNvPr id="73" name="TextBox 72">
              <a:extLst>
                <a:ext uri="{FF2B5EF4-FFF2-40B4-BE49-F238E27FC236}">
                  <a16:creationId xmlns:a16="http://schemas.microsoft.com/office/drawing/2014/main" id="{2E4C74E7-EAE5-73B3-FD31-5CD5C7A94D9B}"/>
                </a:ext>
              </a:extLst>
            </p:cNvPr>
            <p:cNvSpPr txBox="1"/>
            <p:nvPr/>
          </p:nvSpPr>
          <p:spPr>
            <a:xfrm>
              <a:off x="9530123" y="2857571"/>
              <a:ext cx="551924" cy="307777"/>
            </a:xfrm>
            <a:prstGeom prst="rect">
              <a:avLst/>
            </a:prstGeom>
            <a:noFill/>
          </p:spPr>
          <p:txBody>
            <a:bodyPr wrap="square" rtlCol="0">
              <a:spAutoFit/>
            </a:bodyPr>
            <a:lstStyle/>
            <a:p>
              <a:r>
                <a:rPr lang="en-US" sz="1400" dirty="0"/>
                <a:t>*</a:t>
              </a:r>
              <a:endParaRPr lang="en-US" sz="2800" dirty="0"/>
            </a:p>
          </p:txBody>
        </p:sp>
        <p:cxnSp>
          <p:nvCxnSpPr>
            <p:cNvPr id="74" name="Straight Connector 73">
              <a:extLst>
                <a:ext uri="{FF2B5EF4-FFF2-40B4-BE49-F238E27FC236}">
                  <a16:creationId xmlns:a16="http://schemas.microsoft.com/office/drawing/2014/main" id="{FCE8F0F6-0B67-AD21-2225-AB41F2E7D0CE}"/>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D266DEB5-C89D-EBB0-8809-B5148188738D}"/>
                </a:ext>
              </a:extLst>
            </p:cNvPr>
            <p:cNvSpPr txBox="1"/>
            <p:nvPr/>
          </p:nvSpPr>
          <p:spPr>
            <a:xfrm>
              <a:off x="9312561" y="2873337"/>
              <a:ext cx="416966" cy="215444"/>
            </a:xfrm>
            <a:prstGeom prst="rect">
              <a:avLst/>
            </a:prstGeom>
            <a:noFill/>
          </p:spPr>
          <p:txBody>
            <a:bodyPr wrap="square" rtlCol="0">
              <a:spAutoFit/>
            </a:bodyPr>
            <a:lstStyle/>
            <a:p>
              <a:r>
                <a:rPr lang="en-US" sz="800" dirty="0"/>
                <a:t>0.16</a:t>
              </a:r>
              <a:endParaRPr lang="en-US" sz="1400" dirty="0"/>
            </a:p>
          </p:txBody>
        </p:sp>
      </p:grpSp>
      <p:grpSp>
        <p:nvGrpSpPr>
          <p:cNvPr id="76" name="Group 75">
            <a:extLst>
              <a:ext uri="{FF2B5EF4-FFF2-40B4-BE49-F238E27FC236}">
                <a16:creationId xmlns:a16="http://schemas.microsoft.com/office/drawing/2014/main" id="{FE6ED655-8E69-AD3E-5056-F63746B10322}"/>
              </a:ext>
            </a:extLst>
          </p:cNvPr>
          <p:cNvGrpSpPr/>
          <p:nvPr/>
        </p:nvGrpSpPr>
        <p:grpSpPr>
          <a:xfrm>
            <a:off x="8620465" y="3542289"/>
            <a:ext cx="1204551" cy="307777"/>
            <a:chOff x="8932677" y="2857571"/>
            <a:chExt cx="1204551" cy="307777"/>
          </a:xfrm>
        </p:grpSpPr>
        <p:sp>
          <p:nvSpPr>
            <p:cNvPr id="77" name="TextBox 76">
              <a:extLst>
                <a:ext uri="{FF2B5EF4-FFF2-40B4-BE49-F238E27FC236}">
                  <a16:creationId xmlns:a16="http://schemas.microsoft.com/office/drawing/2014/main" id="{859AE86A-A3F0-0733-0225-6CE8A353A14B}"/>
                </a:ext>
              </a:extLst>
            </p:cNvPr>
            <p:cNvSpPr txBox="1"/>
            <p:nvPr/>
          </p:nvSpPr>
          <p:spPr>
            <a:xfrm>
              <a:off x="9585304" y="2857571"/>
              <a:ext cx="551924" cy="307777"/>
            </a:xfrm>
            <a:prstGeom prst="rect">
              <a:avLst/>
            </a:prstGeom>
            <a:noFill/>
          </p:spPr>
          <p:txBody>
            <a:bodyPr wrap="square" rtlCol="0">
              <a:spAutoFit/>
            </a:bodyPr>
            <a:lstStyle/>
            <a:p>
              <a:r>
                <a:rPr lang="en-US" sz="1400" dirty="0"/>
                <a:t>*</a:t>
              </a:r>
              <a:endParaRPr lang="en-US" sz="2800" dirty="0"/>
            </a:p>
          </p:txBody>
        </p:sp>
        <p:cxnSp>
          <p:nvCxnSpPr>
            <p:cNvPr id="78" name="Straight Connector 77">
              <a:extLst>
                <a:ext uri="{FF2B5EF4-FFF2-40B4-BE49-F238E27FC236}">
                  <a16:creationId xmlns:a16="http://schemas.microsoft.com/office/drawing/2014/main" id="{7F828539-BB48-25DE-AFB0-1C4DD7E79E51}"/>
                </a:ext>
              </a:extLst>
            </p:cNvPr>
            <p:cNvCxnSpPr/>
            <p:nvPr/>
          </p:nvCxnSpPr>
          <p:spPr>
            <a:xfrm>
              <a:off x="8932677" y="2999232"/>
              <a:ext cx="4169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8D3A9B5-EF30-C5B7-223D-0C8D12FD8CA1}"/>
                </a:ext>
              </a:extLst>
            </p:cNvPr>
            <p:cNvSpPr txBox="1"/>
            <p:nvPr/>
          </p:nvSpPr>
          <p:spPr>
            <a:xfrm>
              <a:off x="9312561" y="2873337"/>
              <a:ext cx="416966" cy="215444"/>
            </a:xfrm>
            <a:prstGeom prst="rect">
              <a:avLst/>
            </a:prstGeom>
            <a:noFill/>
          </p:spPr>
          <p:txBody>
            <a:bodyPr wrap="square" rtlCol="0">
              <a:spAutoFit/>
            </a:bodyPr>
            <a:lstStyle/>
            <a:p>
              <a:r>
                <a:rPr lang="en-US" sz="800" dirty="0"/>
                <a:t>- 0.16</a:t>
              </a:r>
              <a:endParaRPr lang="en-US" sz="1400" dirty="0"/>
            </a:p>
          </p:txBody>
        </p:sp>
      </p:grpSp>
    </p:spTree>
    <p:extLst>
      <p:ext uri="{BB962C8B-B14F-4D97-AF65-F5344CB8AC3E}">
        <p14:creationId xmlns:p14="http://schemas.microsoft.com/office/powerpoint/2010/main" val="11059232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2AC9AB-8605-0A48-B5B7-6E7E08A43FC9}"/>
              </a:ext>
            </a:extLst>
          </p:cNvPr>
          <p:cNvGrpSpPr/>
          <p:nvPr/>
        </p:nvGrpSpPr>
        <p:grpSpPr>
          <a:xfrm>
            <a:off x="3089477" y="3233951"/>
            <a:ext cx="912656" cy="2121467"/>
            <a:chOff x="3398505" y="3444278"/>
            <a:chExt cx="767080" cy="1876425"/>
          </a:xfrm>
        </p:grpSpPr>
        <p:sp>
          <p:nvSpPr>
            <p:cNvPr id="9" name="Text Box 22">
              <a:extLst>
                <a:ext uri="{FF2B5EF4-FFF2-40B4-BE49-F238E27FC236}">
                  <a16:creationId xmlns:a16="http://schemas.microsoft.com/office/drawing/2014/main" id="{918A767A-3377-9C4E-9CAD-72B51F9D1CB6}"/>
                </a:ext>
              </a:extLst>
            </p:cNvPr>
            <p:cNvSpPr txBox="1"/>
            <p:nvPr/>
          </p:nvSpPr>
          <p:spPr>
            <a:xfrm rot="10800000">
              <a:off x="3398505" y="3658908"/>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11" name="Text Box 29">
              <a:extLst>
                <a:ext uri="{FF2B5EF4-FFF2-40B4-BE49-F238E27FC236}">
                  <a16:creationId xmlns:a16="http://schemas.microsoft.com/office/drawing/2014/main" id="{5A65D382-27D0-4941-9910-B1B5713EFC86}"/>
                </a:ext>
              </a:extLst>
            </p:cNvPr>
            <p:cNvSpPr txBox="1"/>
            <p:nvPr/>
          </p:nvSpPr>
          <p:spPr>
            <a:xfrm rot="10800000">
              <a:off x="3799190" y="3444278"/>
              <a:ext cx="360045" cy="89217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32">
              <a:extLst>
                <a:ext uri="{FF2B5EF4-FFF2-40B4-BE49-F238E27FC236}">
                  <a16:creationId xmlns:a16="http://schemas.microsoft.com/office/drawing/2014/main" id="{46E0C7D3-5A55-E740-97AC-E29BAADDF873}"/>
                </a:ext>
              </a:extLst>
            </p:cNvPr>
            <p:cNvSpPr txBox="1"/>
            <p:nvPr/>
          </p:nvSpPr>
          <p:spPr>
            <a:xfrm rot="10800000">
              <a:off x="3808715" y="4330738"/>
              <a:ext cx="356870" cy="98996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Left Brace 21">
              <a:extLst>
                <a:ext uri="{FF2B5EF4-FFF2-40B4-BE49-F238E27FC236}">
                  <a16:creationId xmlns:a16="http://schemas.microsoft.com/office/drawing/2014/main" id="{619D8047-D507-A140-9463-2DAF47435864}"/>
                </a:ext>
              </a:extLst>
            </p:cNvPr>
            <p:cNvSpPr/>
            <p:nvPr/>
          </p:nvSpPr>
          <p:spPr>
            <a:xfrm>
              <a:off x="3722355" y="3516769"/>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7" name="Group 26">
            <a:extLst>
              <a:ext uri="{FF2B5EF4-FFF2-40B4-BE49-F238E27FC236}">
                <a16:creationId xmlns:a16="http://schemas.microsoft.com/office/drawing/2014/main" id="{9E4EA643-9AF7-F746-9906-6C23E250C648}"/>
              </a:ext>
            </a:extLst>
          </p:cNvPr>
          <p:cNvGrpSpPr/>
          <p:nvPr/>
        </p:nvGrpSpPr>
        <p:grpSpPr>
          <a:xfrm>
            <a:off x="3059723" y="1214657"/>
            <a:ext cx="968321" cy="2089415"/>
            <a:chOff x="3398505" y="1559598"/>
            <a:chExt cx="767080" cy="1879155"/>
          </a:xfrm>
        </p:grpSpPr>
        <p:sp>
          <p:nvSpPr>
            <p:cNvPr id="8" name="Text Box 81">
              <a:extLst>
                <a:ext uri="{FF2B5EF4-FFF2-40B4-BE49-F238E27FC236}">
                  <a16:creationId xmlns:a16="http://schemas.microsoft.com/office/drawing/2014/main" id="{4BCD84CE-DBDE-1448-91C6-FA9F8C403F37}"/>
                </a:ext>
              </a:extLst>
            </p:cNvPr>
            <p:cNvSpPr txBox="1"/>
            <p:nvPr/>
          </p:nvSpPr>
          <p:spPr>
            <a:xfrm rot="10800000">
              <a:off x="3398505" y="1811693"/>
              <a:ext cx="355600"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0" name="Text Box 28">
              <a:extLst>
                <a:ext uri="{FF2B5EF4-FFF2-40B4-BE49-F238E27FC236}">
                  <a16:creationId xmlns:a16="http://schemas.microsoft.com/office/drawing/2014/main" id="{E5768DD9-0D7F-A841-A24B-CF74CD4AF8CB}"/>
                </a:ext>
              </a:extLst>
            </p:cNvPr>
            <p:cNvSpPr txBox="1"/>
            <p:nvPr/>
          </p:nvSpPr>
          <p:spPr>
            <a:xfrm rot="10800000">
              <a:off x="3799190" y="1559598"/>
              <a:ext cx="360045" cy="9036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92">
              <a:extLst>
                <a:ext uri="{FF2B5EF4-FFF2-40B4-BE49-F238E27FC236}">
                  <a16:creationId xmlns:a16="http://schemas.microsoft.com/office/drawing/2014/main" id="{8BA5A2CA-2F4E-5D4B-B0D0-8883A8FD15DF}"/>
                </a:ext>
              </a:extLst>
            </p:cNvPr>
            <p:cNvSpPr txBox="1"/>
            <p:nvPr/>
          </p:nvSpPr>
          <p:spPr>
            <a:xfrm rot="10800000">
              <a:off x="3808715" y="2501566"/>
              <a:ext cx="356870" cy="937187"/>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Left Brace 13">
              <a:extLst>
                <a:ext uri="{FF2B5EF4-FFF2-40B4-BE49-F238E27FC236}">
                  <a16:creationId xmlns:a16="http://schemas.microsoft.com/office/drawing/2014/main" id="{7BB861FB-1E6D-4A4B-9754-D7DE79D8AA12}"/>
                </a:ext>
              </a:extLst>
            </p:cNvPr>
            <p:cNvSpPr/>
            <p:nvPr/>
          </p:nvSpPr>
          <p:spPr>
            <a:xfrm>
              <a:off x="3722355" y="163452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4" name="Group 23">
            <a:extLst>
              <a:ext uri="{FF2B5EF4-FFF2-40B4-BE49-F238E27FC236}">
                <a16:creationId xmlns:a16="http://schemas.microsoft.com/office/drawing/2014/main" id="{9A610EFC-20A0-F441-BCC1-23A536914D30}"/>
              </a:ext>
            </a:extLst>
          </p:cNvPr>
          <p:cNvGrpSpPr/>
          <p:nvPr/>
        </p:nvGrpSpPr>
        <p:grpSpPr>
          <a:xfrm>
            <a:off x="4157961" y="5622853"/>
            <a:ext cx="2196480" cy="797188"/>
            <a:chOff x="4172029" y="5373750"/>
            <a:chExt cx="1865839" cy="667400"/>
          </a:xfrm>
        </p:grpSpPr>
        <p:sp>
          <p:nvSpPr>
            <p:cNvPr id="15" name="Text Box 17">
              <a:extLst>
                <a:ext uri="{FF2B5EF4-FFF2-40B4-BE49-F238E27FC236}">
                  <a16:creationId xmlns:a16="http://schemas.microsoft.com/office/drawing/2014/main" id="{FDA84423-15B8-C648-BB63-F2BD2D94F370}"/>
                </a:ext>
              </a:extLst>
            </p:cNvPr>
            <p:cNvSpPr txBox="1"/>
            <p:nvPr/>
          </p:nvSpPr>
          <p:spPr>
            <a:xfrm rot="16200000">
              <a:off x="4455693" y="5114670"/>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20">
              <a:extLst>
                <a:ext uri="{FF2B5EF4-FFF2-40B4-BE49-F238E27FC236}">
                  <a16:creationId xmlns:a16="http://schemas.microsoft.com/office/drawing/2014/main" id="{09B1AC54-BA51-6341-B193-40A24830AC99}"/>
                </a:ext>
              </a:extLst>
            </p:cNvPr>
            <p:cNvSpPr txBox="1"/>
            <p:nvPr/>
          </p:nvSpPr>
          <p:spPr>
            <a:xfrm rot="16200000">
              <a:off x="5374293" y="5068635"/>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83">
              <a:extLst>
                <a:ext uri="{FF2B5EF4-FFF2-40B4-BE49-F238E27FC236}">
                  <a16:creationId xmlns:a16="http://schemas.microsoft.com/office/drawing/2014/main" id="{047522F8-11DA-DA4E-A0A6-CEC55C941E25}"/>
                </a:ext>
              </a:extLst>
            </p:cNvPr>
            <p:cNvSpPr txBox="1"/>
            <p:nvPr/>
          </p:nvSpPr>
          <p:spPr>
            <a:xfrm rot="16200000">
              <a:off x="4898776" y="5262005"/>
              <a:ext cx="413385" cy="114490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Percent Correct</a:t>
              </a:r>
            </a:p>
          </p:txBody>
        </p:sp>
        <p:sp>
          <p:nvSpPr>
            <p:cNvPr id="19" name="Left Brace 18">
              <a:extLst>
                <a:ext uri="{FF2B5EF4-FFF2-40B4-BE49-F238E27FC236}">
                  <a16:creationId xmlns:a16="http://schemas.microsoft.com/office/drawing/2014/main" id="{C1E2E46C-38BA-CE47-97C2-9BB332DB8831}"/>
                </a:ext>
              </a:extLst>
            </p:cNvPr>
            <p:cNvSpPr/>
            <p:nvPr/>
          </p:nvSpPr>
          <p:spPr>
            <a:xfrm rot="16200000">
              <a:off x="4984829" y="4753370"/>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5" name="Group 24">
            <a:extLst>
              <a:ext uri="{FF2B5EF4-FFF2-40B4-BE49-F238E27FC236}">
                <a16:creationId xmlns:a16="http://schemas.microsoft.com/office/drawing/2014/main" id="{8497C48C-E772-AF47-B711-EEC137DA8BDD}"/>
              </a:ext>
            </a:extLst>
          </p:cNvPr>
          <p:cNvGrpSpPr/>
          <p:nvPr/>
        </p:nvGrpSpPr>
        <p:grpSpPr>
          <a:xfrm>
            <a:off x="6326726" y="5594727"/>
            <a:ext cx="2162885" cy="849101"/>
            <a:chOff x="6008853" y="5365103"/>
            <a:chExt cx="1860560" cy="654786"/>
          </a:xfrm>
        </p:grpSpPr>
        <p:sp>
          <p:nvSpPr>
            <p:cNvPr id="18" name="Text Box 25">
              <a:extLst>
                <a:ext uri="{FF2B5EF4-FFF2-40B4-BE49-F238E27FC236}">
                  <a16:creationId xmlns:a16="http://schemas.microsoft.com/office/drawing/2014/main" id="{6A964A02-1E9E-2045-859D-E5644AC000E3}"/>
                </a:ext>
              </a:extLst>
            </p:cNvPr>
            <p:cNvSpPr txBox="1"/>
            <p:nvPr/>
          </p:nvSpPr>
          <p:spPr>
            <a:xfrm rot="16200000">
              <a:off x="6847819" y="5306467"/>
              <a:ext cx="387985" cy="1038860"/>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Response Time</a:t>
              </a:r>
            </a:p>
          </p:txBody>
        </p:sp>
        <p:sp>
          <p:nvSpPr>
            <p:cNvPr id="20" name="Text Box 17">
              <a:extLst>
                <a:ext uri="{FF2B5EF4-FFF2-40B4-BE49-F238E27FC236}">
                  <a16:creationId xmlns:a16="http://schemas.microsoft.com/office/drawing/2014/main" id="{18EEDF79-08BC-4C45-955F-9F91494E3873}"/>
                </a:ext>
              </a:extLst>
            </p:cNvPr>
            <p:cNvSpPr txBox="1"/>
            <p:nvPr/>
          </p:nvSpPr>
          <p:spPr>
            <a:xfrm rot="16200000">
              <a:off x="6293357" y="5109268"/>
              <a:ext cx="360045" cy="878205"/>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Discrimination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0">
              <a:extLst>
                <a:ext uri="{FF2B5EF4-FFF2-40B4-BE49-F238E27FC236}">
                  <a16:creationId xmlns:a16="http://schemas.microsoft.com/office/drawing/2014/main" id="{02952F08-F63D-924A-AFA3-BFEC99493083}"/>
                </a:ext>
              </a:extLst>
            </p:cNvPr>
            <p:cNvSpPr txBox="1"/>
            <p:nvPr/>
          </p:nvSpPr>
          <p:spPr>
            <a:xfrm rot="16200000">
              <a:off x="7205838" y="5058398"/>
              <a:ext cx="356870" cy="970280"/>
            </a:xfrm>
            <a:prstGeom prst="rect">
              <a:avLst/>
            </a:prstGeom>
            <a:solidFill>
              <a:schemeClr val="lt1">
                <a:alpha val="0"/>
              </a:schemeClr>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Verbal Estimates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Left Brace 22">
              <a:extLst>
                <a:ext uri="{FF2B5EF4-FFF2-40B4-BE49-F238E27FC236}">
                  <a16:creationId xmlns:a16="http://schemas.microsoft.com/office/drawing/2014/main" id="{308C728F-39F0-8B4A-8068-BF6789DA0FC5}"/>
                </a:ext>
              </a:extLst>
            </p:cNvPr>
            <p:cNvSpPr/>
            <p:nvPr/>
          </p:nvSpPr>
          <p:spPr>
            <a:xfrm rot="16200000">
              <a:off x="6821653" y="4751768"/>
              <a:ext cx="166370" cy="1791970"/>
            </a:xfrm>
            <a:prstGeom prst="leftBrace">
              <a:avLst>
                <a:gd name="adj1" fmla="val 8333"/>
                <a:gd name="adj2" fmla="val 50895"/>
              </a:avLst>
            </a:prstGeom>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0" name="Text Box 64">
            <a:extLst>
              <a:ext uri="{FF2B5EF4-FFF2-40B4-BE49-F238E27FC236}">
                <a16:creationId xmlns:a16="http://schemas.microsoft.com/office/drawing/2014/main" id="{AAFEB626-D5FB-1D48-82B8-744BA6F36989}"/>
              </a:ext>
            </a:extLst>
          </p:cNvPr>
          <p:cNvSpPr txBox="1"/>
          <p:nvPr/>
        </p:nvSpPr>
        <p:spPr>
          <a:xfrm>
            <a:off x="3477976" y="5432348"/>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4" name="Group 33">
            <a:extLst>
              <a:ext uri="{FF2B5EF4-FFF2-40B4-BE49-F238E27FC236}">
                <a16:creationId xmlns:a16="http://schemas.microsoft.com/office/drawing/2014/main" id="{793DF097-BE23-5D44-B6D6-C098C2A69AC1}"/>
              </a:ext>
            </a:extLst>
          </p:cNvPr>
          <p:cNvGrpSpPr/>
          <p:nvPr/>
        </p:nvGrpSpPr>
        <p:grpSpPr>
          <a:xfrm>
            <a:off x="4160600" y="5425035"/>
            <a:ext cx="1055040" cy="217308"/>
            <a:chOff x="4160600" y="5425035"/>
            <a:chExt cx="1055040" cy="217308"/>
          </a:xfrm>
        </p:grpSpPr>
        <p:sp>
          <p:nvSpPr>
            <p:cNvPr id="28" name="Text Box 64">
              <a:extLst>
                <a:ext uri="{FF2B5EF4-FFF2-40B4-BE49-F238E27FC236}">
                  <a16:creationId xmlns:a16="http://schemas.microsoft.com/office/drawing/2014/main" id="{F8CB531B-DB0D-4D46-867F-A3F4ADC33D51}"/>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 Box 64">
              <a:extLst>
                <a:ext uri="{FF2B5EF4-FFF2-40B4-BE49-F238E27FC236}">
                  <a16:creationId xmlns:a16="http://schemas.microsoft.com/office/drawing/2014/main" id="{08680E40-B201-034E-B20F-D4295C68C7C6}"/>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 Box 64">
              <a:extLst>
                <a:ext uri="{FF2B5EF4-FFF2-40B4-BE49-F238E27FC236}">
                  <a16:creationId xmlns:a16="http://schemas.microsoft.com/office/drawing/2014/main" id="{11FA3507-20A0-9E43-A1BC-AE059A1702A4}"/>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5" name="Group 34">
            <a:extLst>
              <a:ext uri="{FF2B5EF4-FFF2-40B4-BE49-F238E27FC236}">
                <a16:creationId xmlns:a16="http://schemas.microsoft.com/office/drawing/2014/main" id="{51FEEE9D-3AAE-2F4C-BA4A-624062AA7ED4}"/>
              </a:ext>
            </a:extLst>
          </p:cNvPr>
          <p:cNvGrpSpPr/>
          <p:nvPr/>
        </p:nvGrpSpPr>
        <p:grpSpPr>
          <a:xfrm>
            <a:off x="5221064" y="5413764"/>
            <a:ext cx="1055040" cy="254054"/>
            <a:chOff x="4160600" y="5425035"/>
            <a:chExt cx="1055040" cy="217308"/>
          </a:xfrm>
        </p:grpSpPr>
        <p:sp>
          <p:nvSpPr>
            <p:cNvPr id="36" name="Text Box 64">
              <a:extLst>
                <a:ext uri="{FF2B5EF4-FFF2-40B4-BE49-F238E27FC236}">
                  <a16:creationId xmlns:a16="http://schemas.microsoft.com/office/drawing/2014/main" id="{1EEBC608-C320-804C-B4DF-CD8B197ACC78}"/>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64">
              <a:extLst>
                <a:ext uri="{FF2B5EF4-FFF2-40B4-BE49-F238E27FC236}">
                  <a16:creationId xmlns:a16="http://schemas.microsoft.com/office/drawing/2014/main" id="{3713F5AB-EFA0-454B-BEE3-703910B78A88}"/>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8" name="Text Box 64">
              <a:extLst>
                <a:ext uri="{FF2B5EF4-FFF2-40B4-BE49-F238E27FC236}">
                  <a16:creationId xmlns:a16="http://schemas.microsoft.com/office/drawing/2014/main" id="{6E435A47-F4DF-5E41-8214-D62C530EA9ED}"/>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03642769-935F-8B4B-A23D-12FB6F883F79}"/>
              </a:ext>
            </a:extLst>
          </p:cNvPr>
          <p:cNvGrpSpPr/>
          <p:nvPr/>
        </p:nvGrpSpPr>
        <p:grpSpPr>
          <a:xfrm>
            <a:off x="6271541" y="5407655"/>
            <a:ext cx="1055040" cy="217308"/>
            <a:chOff x="4160600" y="5425035"/>
            <a:chExt cx="1055040" cy="217308"/>
          </a:xfrm>
        </p:grpSpPr>
        <p:sp>
          <p:nvSpPr>
            <p:cNvPr id="40" name="Text Box 64">
              <a:extLst>
                <a:ext uri="{FF2B5EF4-FFF2-40B4-BE49-F238E27FC236}">
                  <a16:creationId xmlns:a16="http://schemas.microsoft.com/office/drawing/2014/main" id="{F32E3238-CBD4-474E-AB90-686FD54358EA}"/>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Text Box 64">
              <a:extLst>
                <a:ext uri="{FF2B5EF4-FFF2-40B4-BE49-F238E27FC236}">
                  <a16:creationId xmlns:a16="http://schemas.microsoft.com/office/drawing/2014/main" id="{3BF17D79-B61D-8641-8797-86A041B2DE85}"/>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Text Box 64">
              <a:extLst>
                <a:ext uri="{FF2B5EF4-FFF2-40B4-BE49-F238E27FC236}">
                  <a16:creationId xmlns:a16="http://schemas.microsoft.com/office/drawing/2014/main" id="{2C4F5E5C-BB43-A64B-ADF9-5E1B7C8F55D5}"/>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43" name="Group 42">
            <a:extLst>
              <a:ext uri="{FF2B5EF4-FFF2-40B4-BE49-F238E27FC236}">
                <a16:creationId xmlns:a16="http://schemas.microsoft.com/office/drawing/2014/main" id="{A4CEFBE1-ECF7-7A41-9B68-82EFB3476760}"/>
              </a:ext>
            </a:extLst>
          </p:cNvPr>
          <p:cNvGrpSpPr/>
          <p:nvPr/>
        </p:nvGrpSpPr>
        <p:grpSpPr>
          <a:xfrm>
            <a:off x="7337510" y="5406452"/>
            <a:ext cx="1055040" cy="217308"/>
            <a:chOff x="4160600" y="5425035"/>
            <a:chExt cx="1055040" cy="217308"/>
          </a:xfrm>
        </p:grpSpPr>
        <p:sp>
          <p:nvSpPr>
            <p:cNvPr id="44" name="Text Box 64">
              <a:extLst>
                <a:ext uri="{FF2B5EF4-FFF2-40B4-BE49-F238E27FC236}">
                  <a16:creationId xmlns:a16="http://schemas.microsoft.com/office/drawing/2014/main" id="{C536DF9C-CDE5-CD47-A457-B7ED0141CCD0}"/>
                </a:ext>
              </a:extLst>
            </p:cNvPr>
            <p:cNvSpPr txBox="1"/>
            <p:nvPr/>
          </p:nvSpPr>
          <p:spPr>
            <a:xfrm>
              <a:off x="4160600" y="5432531"/>
              <a:ext cx="372416" cy="209812"/>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5" name="Text Box 64">
              <a:extLst>
                <a:ext uri="{FF2B5EF4-FFF2-40B4-BE49-F238E27FC236}">
                  <a16:creationId xmlns:a16="http://schemas.microsoft.com/office/drawing/2014/main" id="{CA94A5CB-2C50-0744-939F-ABD703A2E259}"/>
                </a:ext>
              </a:extLst>
            </p:cNvPr>
            <p:cNvSpPr txBox="1"/>
            <p:nvPr/>
          </p:nvSpPr>
          <p:spPr>
            <a:xfrm>
              <a:off x="4502844" y="5432347"/>
              <a:ext cx="372416" cy="180963"/>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Text Box 64">
              <a:extLst>
                <a:ext uri="{FF2B5EF4-FFF2-40B4-BE49-F238E27FC236}">
                  <a16:creationId xmlns:a16="http://schemas.microsoft.com/office/drawing/2014/main" id="{991E2FCC-50AF-824E-B63F-C021349E270F}"/>
                </a:ext>
              </a:extLst>
            </p:cNvPr>
            <p:cNvSpPr txBox="1"/>
            <p:nvPr/>
          </p:nvSpPr>
          <p:spPr>
            <a:xfrm>
              <a:off x="4806965" y="5425035"/>
              <a:ext cx="408675" cy="188276"/>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1" name="Group 50">
            <a:extLst>
              <a:ext uri="{FF2B5EF4-FFF2-40B4-BE49-F238E27FC236}">
                <a16:creationId xmlns:a16="http://schemas.microsoft.com/office/drawing/2014/main" id="{21AE2601-D7AD-B44E-AF68-F46041BF9F0E}"/>
              </a:ext>
            </a:extLst>
          </p:cNvPr>
          <p:cNvGrpSpPr/>
          <p:nvPr/>
        </p:nvGrpSpPr>
        <p:grpSpPr>
          <a:xfrm>
            <a:off x="3908029" y="1172001"/>
            <a:ext cx="249932" cy="1079558"/>
            <a:chOff x="3664102" y="1207336"/>
            <a:chExt cx="249932" cy="1079558"/>
          </a:xfrm>
        </p:grpSpPr>
        <p:sp>
          <p:nvSpPr>
            <p:cNvPr id="48" name="Text Box 120">
              <a:extLst>
                <a:ext uri="{FF2B5EF4-FFF2-40B4-BE49-F238E27FC236}">
                  <a16:creationId xmlns:a16="http://schemas.microsoft.com/office/drawing/2014/main" id="{43256FBF-B1FD-7A43-8E45-9A42ADD22017}"/>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Text Box 111">
              <a:extLst>
                <a:ext uri="{FF2B5EF4-FFF2-40B4-BE49-F238E27FC236}">
                  <a16:creationId xmlns:a16="http://schemas.microsoft.com/office/drawing/2014/main" id="{1723C82F-198B-7143-BC4F-68166DEE7073}"/>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7" name="Text Box 111">
              <a:extLst>
                <a:ext uri="{FF2B5EF4-FFF2-40B4-BE49-F238E27FC236}">
                  <a16:creationId xmlns:a16="http://schemas.microsoft.com/office/drawing/2014/main" id="{72973E01-724F-B84F-8012-B1618ED61092}"/>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2" name="Group 51">
            <a:extLst>
              <a:ext uri="{FF2B5EF4-FFF2-40B4-BE49-F238E27FC236}">
                <a16:creationId xmlns:a16="http://schemas.microsoft.com/office/drawing/2014/main" id="{AB7513BF-D83D-3745-97EA-31041820FE2D}"/>
              </a:ext>
            </a:extLst>
          </p:cNvPr>
          <p:cNvGrpSpPr/>
          <p:nvPr/>
        </p:nvGrpSpPr>
        <p:grpSpPr>
          <a:xfrm>
            <a:off x="3917931" y="2238589"/>
            <a:ext cx="249932" cy="1079558"/>
            <a:chOff x="3664102" y="1207336"/>
            <a:chExt cx="249932" cy="1079558"/>
          </a:xfrm>
        </p:grpSpPr>
        <p:sp>
          <p:nvSpPr>
            <p:cNvPr id="53" name="Text Box 120">
              <a:extLst>
                <a:ext uri="{FF2B5EF4-FFF2-40B4-BE49-F238E27FC236}">
                  <a16:creationId xmlns:a16="http://schemas.microsoft.com/office/drawing/2014/main" id="{1BC78731-7166-8042-94E2-41CA571599B9}"/>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4" name="Text Box 111">
              <a:extLst>
                <a:ext uri="{FF2B5EF4-FFF2-40B4-BE49-F238E27FC236}">
                  <a16:creationId xmlns:a16="http://schemas.microsoft.com/office/drawing/2014/main" id="{344FAEE4-A177-1C4D-93F7-698B291E9D0C}"/>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5" name="Text Box 111">
              <a:extLst>
                <a:ext uri="{FF2B5EF4-FFF2-40B4-BE49-F238E27FC236}">
                  <a16:creationId xmlns:a16="http://schemas.microsoft.com/office/drawing/2014/main" id="{43C975DB-9896-C54D-9D56-1772420FA368}"/>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56" name="Group 55">
            <a:extLst>
              <a:ext uri="{FF2B5EF4-FFF2-40B4-BE49-F238E27FC236}">
                <a16:creationId xmlns:a16="http://schemas.microsoft.com/office/drawing/2014/main" id="{21E55348-5AA1-9E4E-BB7D-6D3D5F967608}"/>
              </a:ext>
            </a:extLst>
          </p:cNvPr>
          <p:cNvGrpSpPr/>
          <p:nvPr/>
        </p:nvGrpSpPr>
        <p:grpSpPr>
          <a:xfrm>
            <a:off x="3927833" y="3292206"/>
            <a:ext cx="249932" cy="1079558"/>
            <a:chOff x="3664102" y="1207336"/>
            <a:chExt cx="249932" cy="1079558"/>
          </a:xfrm>
        </p:grpSpPr>
        <p:sp>
          <p:nvSpPr>
            <p:cNvPr id="57" name="Text Box 120">
              <a:extLst>
                <a:ext uri="{FF2B5EF4-FFF2-40B4-BE49-F238E27FC236}">
                  <a16:creationId xmlns:a16="http://schemas.microsoft.com/office/drawing/2014/main" id="{C215776A-9489-C34A-83E3-6B91C0D80FDF}"/>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8" name="Text Box 111">
              <a:extLst>
                <a:ext uri="{FF2B5EF4-FFF2-40B4-BE49-F238E27FC236}">
                  <a16:creationId xmlns:a16="http://schemas.microsoft.com/office/drawing/2014/main" id="{5B059A5E-EB1D-734F-AB25-716A094CFB8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9" name="Text Box 111">
              <a:extLst>
                <a:ext uri="{FF2B5EF4-FFF2-40B4-BE49-F238E27FC236}">
                  <a16:creationId xmlns:a16="http://schemas.microsoft.com/office/drawing/2014/main" id="{1E791953-F3F0-1149-8D00-597F84A2B7F6}"/>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60" name="Group 59">
            <a:extLst>
              <a:ext uri="{FF2B5EF4-FFF2-40B4-BE49-F238E27FC236}">
                <a16:creationId xmlns:a16="http://schemas.microsoft.com/office/drawing/2014/main" id="{7E913763-6473-B649-B9E1-B023D9A60EBD}"/>
              </a:ext>
            </a:extLst>
          </p:cNvPr>
          <p:cNvGrpSpPr/>
          <p:nvPr/>
        </p:nvGrpSpPr>
        <p:grpSpPr>
          <a:xfrm>
            <a:off x="3932355" y="4318064"/>
            <a:ext cx="249932" cy="1079558"/>
            <a:chOff x="3664102" y="1207336"/>
            <a:chExt cx="249932" cy="1079558"/>
          </a:xfrm>
        </p:grpSpPr>
        <p:sp>
          <p:nvSpPr>
            <p:cNvPr id="61" name="Text Box 120">
              <a:extLst>
                <a:ext uri="{FF2B5EF4-FFF2-40B4-BE49-F238E27FC236}">
                  <a16:creationId xmlns:a16="http://schemas.microsoft.com/office/drawing/2014/main" id="{91DEFF8E-C5D7-4A4E-A633-AAE0E79701CE}"/>
                </a:ext>
              </a:extLst>
            </p:cNvPr>
            <p:cNvSpPr txBox="1"/>
            <p:nvPr/>
          </p:nvSpPr>
          <p:spPr>
            <a:xfrm rot="16200000">
              <a:off x="3586630" y="1959490"/>
              <a:ext cx="414778"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1000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2" name="Text Box 111">
              <a:extLst>
                <a:ext uri="{FF2B5EF4-FFF2-40B4-BE49-F238E27FC236}">
                  <a16:creationId xmlns:a16="http://schemas.microsoft.com/office/drawing/2014/main" id="{DB3FA72E-6814-3F4C-B663-210D404FE1F7}"/>
                </a:ext>
              </a:extLst>
            </p:cNvPr>
            <p:cNvSpPr txBox="1"/>
            <p:nvPr/>
          </p:nvSpPr>
          <p:spPr>
            <a:xfrm rot="16200000">
              <a:off x="3603086" y="1268352"/>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125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3" name="Text Box 111">
              <a:extLst>
                <a:ext uri="{FF2B5EF4-FFF2-40B4-BE49-F238E27FC236}">
                  <a16:creationId xmlns:a16="http://schemas.microsoft.com/office/drawing/2014/main" id="{02356F88-EBEE-9749-A581-33B0138DE534}"/>
                </a:ext>
              </a:extLst>
            </p:cNvPr>
            <p:cNvSpPr txBox="1"/>
            <p:nvPr/>
          </p:nvSpPr>
          <p:spPr>
            <a:xfrm rot="16200000">
              <a:off x="3608037" y="1620615"/>
              <a:ext cx="362062"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250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64" name="Text Box 64">
            <a:extLst>
              <a:ext uri="{FF2B5EF4-FFF2-40B4-BE49-F238E27FC236}">
                <a16:creationId xmlns:a16="http://schemas.microsoft.com/office/drawing/2014/main" id="{2F12979D-321B-7646-BDA8-F59A5C940495}"/>
              </a:ext>
            </a:extLst>
          </p:cNvPr>
          <p:cNvSpPr txBox="1"/>
          <p:nvPr/>
        </p:nvSpPr>
        <p:spPr>
          <a:xfrm>
            <a:off x="3441196" y="1034183"/>
            <a:ext cx="792443" cy="240030"/>
          </a:xfrm>
          <a:prstGeom prst="rect">
            <a:avLst/>
          </a:prstGeom>
          <a:solidFill>
            <a:schemeClr val="lt1">
              <a:alpha val="0"/>
            </a:schemeClr>
          </a:solidFill>
          <a:ln w="6350">
            <a:noFill/>
          </a:ln>
          <a:effectLst>
            <a:reflection stA="0" endPos="65000" dist="50800" dir="5400000" sy="-100000" algn="bl" rotWithShape="0"/>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800" b="1" dirty="0">
                <a:effectLst>
                  <a:reflection endPos="0" fadeDir="0" sx="0" sy="0"/>
                </a:effectLst>
                <a:latin typeface="Calibri" panose="020F0502020204030204" pitchFamily="34" charset="0"/>
                <a:ea typeface="Calibri" panose="020F0502020204030204" pitchFamily="34" charset="0"/>
                <a:cs typeface="Times New Roman" panose="02020603050405020304" pitchFamily="18" charset="0"/>
              </a:rPr>
              <a:t>Duration (ms)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1F062820-70E6-BD48-B7B5-1748BDFBE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73" b="15080"/>
          <a:stretch/>
        </p:blipFill>
        <p:spPr bwMode="auto">
          <a:xfrm>
            <a:off x="4131773" y="1158210"/>
            <a:ext cx="4886125" cy="425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3948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28522</TotalTime>
  <Words>8901</Words>
  <Application>Microsoft Macintosh PowerPoint</Application>
  <PresentationFormat>Widescreen</PresentationFormat>
  <Paragraphs>1260</Paragraphs>
  <Slides>98</Slides>
  <Notes>90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98</vt:i4>
      </vt:variant>
    </vt:vector>
  </HeadingPairs>
  <TitlesOfParts>
    <vt:vector size="106" baseType="lpstr">
      <vt:lpstr>Apple Braille</vt:lpstr>
      <vt:lpstr>Arial</vt:lpstr>
      <vt:lpstr>Calibri</vt:lpstr>
      <vt:lpstr>Calibri Light</vt:lpstr>
      <vt:lpstr>Cambria Math</vt:lpstr>
      <vt:lpstr>Georgia</vt:lpstr>
      <vt:lpstr>Lucida Console</vt:lpstr>
      <vt:lpstr>Office Theme</vt:lpstr>
      <vt:lpstr>A Novel Generalization between Spatial Judgments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Spatial Information Processing in Pictured Scenes</vt:lpstr>
      <vt:lpstr>Spatial Information Processing in Pictured Scenes</vt:lpstr>
      <vt:lpstr>Spatial Information Processing in Pictured Scenes</vt:lpstr>
      <vt:lpstr>Stimuli: SUN-RGBD Database </vt:lpstr>
      <vt:lpstr>Stimulus Selection</vt:lpstr>
      <vt:lpstr>Focal Length</vt:lpstr>
      <vt:lpstr>Outline</vt:lpstr>
      <vt:lpstr>Verbal Judgement Task Design</vt:lpstr>
      <vt:lpstr>Counterbalancing</vt:lpstr>
      <vt:lpstr>Counterbalancing</vt:lpstr>
      <vt:lpstr>Counterbalancing</vt:lpstr>
      <vt:lpstr>Linear Model of Individual Stimuli </vt:lpstr>
      <vt:lpstr>PowerPoint Presentation</vt:lpstr>
      <vt:lpstr>Effect of Viewing Duration on Sensitivity </vt:lpstr>
      <vt:lpstr>Participant Depth Scale Variability</vt:lpstr>
      <vt:lpstr>PowerPoint Presentation</vt:lpstr>
      <vt:lpstr>Effect of Viewing Duration on Sensitivity </vt:lpstr>
      <vt:lpstr>Reliability of Verbal Estimates </vt:lpstr>
      <vt:lpstr>Outline</vt:lpstr>
      <vt:lpstr>Discrimination Task </vt:lpstr>
      <vt:lpstr>Discrimination Performance: Kinect coded Accuracy </vt:lpstr>
      <vt:lpstr>Discrimination Performance: Kinect coded Accuracy </vt:lpstr>
      <vt:lpstr>Discrimination Performance: Kinect coded Accuracy </vt:lpstr>
      <vt:lpstr>PowerPoint Presentation</vt:lpstr>
      <vt:lpstr>How predictable is discrimination performance from independent verbal judgments (Exp 1)? </vt:lpstr>
      <vt:lpstr>Discrimination Accuracy: VE Coded</vt:lpstr>
      <vt:lpstr>Discrimination Accuracy: VE Coded</vt:lpstr>
      <vt:lpstr>Discrimination Accuracy: VE Coded</vt:lpstr>
      <vt:lpstr>Effect of Duration on Discrimination Accuracy</vt:lpstr>
      <vt:lpstr>Discrimination RT: VE Coded</vt:lpstr>
      <vt:lpstr>Discrimination RT: VE Coded</vt:lpstr>
      <vt:lpstr>Discrimination RT: VE Coded</vt:lpstr>
      <vt:lpstr>Discrimination RT: VE Coded</vt:lpstr>
      <vt:lpstr>PowerPoint Presentation</vt:lpstr>
      <vt:lpstr>How generalizable are spatial judgments across task, duration, and outcome?</vt:lpstr>
      <vt:lpstr>Stimulus-Driven Task Generalization</vt:lpstr>
      <vt:lpstr>Stimulus-Driven Task Generalization</vt:lpstr>
      <vt:lpstr>Stimulus-Driven Task Generalization: Accuracy </vt:lpstr>
      <vt:lpstr>Stimulus-Driven Task Generalization </vt:lpstr>
      <vt:lpstr>Outline</vt:lpstr>
      <vt:lpstr>PowerPoint Presentation</vt:lpstr>
      <vt:lpstr>Kinect v2 Object Segmentation </vt:lpstr>
      <vt:lpstr>Kinect v2 Object Segmentation </vt:lpstr>
      <vt:lpstr>Calculating Real World Object Dimensions </vt:lpstr>
      <vt:lpstr>Surface Area</vt:lpstr>
      <vt:lpstr>Surface Area</vt:lpstr>
      <vt:lpstr>Ground Plane</vt:lpstr>
      <vt:lpstr>Clutter</vt:lpstr>
      <vt:lpstr>Familiar Size</vt:lpstr>
      <vt:lpstr>How far away is the hill behind the astronaut?</vt:lpstr>
      <vt:lpstr>Spatial perception in pictures is precise and systematically biased by features in pictured scenes</vt:lpstr>
      <vt:lpstr>Spatial perception in pictures is precise and systematically biased by features in pictured scenes</vt:lpstr>
      <vt:lpstr>Spatial perception in pictures is precise and systematically biased by features in pictured scenes</vt:lpstr>
      <vt:lpstr>PowerPoint Presentation</vt:lpstr>
      <vt:lpstr>Outline</vt:lpstr>
      <vt:lpstr>Role of gender: Z-scored</vt:lpstr>
      <vt:lpstr>Role of gender: Verbal Judgment (Exp 1)</vt:lpstr>
      <vt:lpstr>Role of Age</vt:lpstr>
      <vt:lpstr>Is there a difference in participant slopes based on age?</vt:lpstr>
      <vt:lpstr>Is there a difference in participant slopes based on age?</vt:lpstr>
      <vt:lpstr>Archive</vt:lpstr>
      <vt:lpstr>PowerPoint Presentation</vt:lpstr>
      <vt:lpstr>PowerPoint Presentation</vt:lpstr>
      <vt:lpstr>Surface Area: Pixel-wise calculation </vt:lpstr>
      <vt:lpstr>Surface Area: Pixel-wise calculation </vt:lpstr>
      <vt:lpstr>Surface Area: Pixel-wise calculation </vt:lpstr>
      <vt:lpstr>Surface Area: Pixel-wise calculation </vt:lpstr>
      <vt:lpstr>Ground Plane</vt:lpstr>
      <vt:lpstr>Ground Plane</vt:lpstr>
      <vt:lpstr>Clutter</vt:lpstr>
      <vt:lpstr>Clutter</vt:lpstr>
      <vt:lpstr>Familiar Size and Relative Size </vt:lpstr>
      <vt:lpstr>Volume of space</vt:lpstr>
      <vt:lpstr>Individual Image Accuracy</vt:lpstr>
      <vt:lpstr>Individual Image Accuracy</vt:lpstr>
      <vt:lpstr>Low and Stable Error Across Viewing Durations</vt:lpstr>
      <vt:lpstr>Conclusions and Next Steps</vt:lpstr>
      <vt:lpstr> A computer vision approach to extracting cues from real-world scenes </vt:lpstr>
      <vt:lpstr>PowerPoint Presentation</vt:lpstr>
      <vt:lpstr>PowerPoint Presentation</vt:lpstr>
      <vt:lpstr>PowerPoint Presentation</vt:lpstr>
      <vt:lpstr>PowerPoint Presentation</vt:lpstr>
      <vt:lpstr>PowerPoint Presentation</vt:lpstr>
      <vt:lpstr>How predictable is discrimination performance from independent verbal judgments (Exp 1)?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Prachi S Mahableshwarkar</cp:lastModifiedBy>
  <cp:revision>617</cp:revision>
  <dcterms:created xsi:type="dcterms:W3CDTF">2020-04-30T18:34:58Z</dcterms:created>
  <dcterms:modified xsi:type="dcterms:W3CDTF">2022-10-27T17:31:43Z</dcterms:modified>
</cp:coreProperties>
</file>